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3"/>
  </p:notesMasterIdLst>
  <p:handoutMasterIdLst>
    <p:handoutMasterId r:id="rId34"/>
  </p:handoutMasterIdLst>
  <p:sldIdLst>
    <p:sldId id="256" r:id="rId2"/>
    <p:sldId id="460" r:id="rId3"/>
    <p:sldId id="377" r:id="rId4"/>
    <p:sldId id="401" r:id="rId5"/>
    <p:sldId id="437" r:id="rId6"/>
    <p:sldId id="444" r:id="rId7"/>
    <p:sldId id="458" r:id="rId8"/>
    <p:sldId id="445" r:id="rId9"/>
    <p:sldId id="451" r:id="rId10"/>
    <p:sldId id="462" r:id="rId11"/>
    <p:sldId id="470" r:id="rId12"/>
    <p:sldId id="471" r:id="rId13"/>
    <p:sldId id="472" r:id="rId14"/>
    <p:sldId id="473" r:id="rId15"/>
    <p:sldId id="474" r:id="rId16"/>
    <p:sldId id="464" r:id="rId17"/>
    <p:sldId id="453" r:id="rId18"/>
    <p:sldId id="477" r:id="rId19"/>
    <p:sldId id="478" r:id="rId20"/>
    <p:sldId id="479" r:id="rId21"/>
    <p:sldId id="480" r:id="rId22"/>
    <p:sldId id="485" r:id="rId23"/>
    <p:sldId id="483" r:id="rId24"/>
    <p:sldId id="484" r:id="rId25"/>
    <p:sldId id="465" r:id="rId26"/>
    <p:sldId id="404" r:id="rId27"/>
    <p:sldId id="457" r:id="rId28"/>
    <p:sldId id="466" r:id="rId29"/>
    <p:sldId id="467" r:id="rId30"/>
    <p:sldId id="468" r:id="rId31"/>
    <p:sldId id="469" r:id="rId32"/>
  </p:sldIdLst>
  <p:sldSz cx="9144000" cy="6858000" type="screen4x3"/>
  <p:notesSz cx="6794500" cy="9906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CC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0" autoAdjust="0"/>
    <p:restoredTop sz="96122" autoAdjust="0"/>
  </p:normalViewPr>
  <p:slideViewPr>
    <p:cSldViewPr>
      <p:cViewPr varScale="1">
        <p:scale>
          <a:sx n="101" d="100"/>
          <a:sy n="101" d="100"/>
        </p:scale>
        <p:origin x="12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4" d="100"/>
          <a:sy n="44" d="100"/>
        </p:scale>
        <p:origin x="-3132" y="-114"/>
      </p:cViewPr>
      <p:guideLst>
        <p:guide orient="horz" pos="312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4284" cy="495300"/>
          </a:xfrm>
          <a:prstGeom prst="rect">
            <a:avLst/>
          </a:prstGeom>
        </p:spPr>
        <p:txBody>
          <a:bodyPr vert="horz" lIns="95413" tIns="47707" rIns="95413" bIns="47707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8644" y="1"/>
            <a:ext cx="2944284" cy="495300"/>
          </a:xfrm>
          <a:prstGeom prst="rect">
            <a:avLst/>
          </a:prstGeom>
        </p:spPr>
        <p:txBody>
          <a:bodyPr vert="horz" lIns="95413" tIns="47707" rIns="95413" bIns="47707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6B1E0F00-E978-49FF-A945-8011A6A557EF}" type="datetimeFigureOut">
              <a:rPr lang="ko-KR" altLang="en-US"/>
              <a:pPr>
                <a:defRPr/>
              </a:pPr>
              <a:t>2022-12-30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08981"/>
            <a:ext cx="2944284" cy="495300"/>
          </a:xfrm>
          <a:prstGeom prst="rect">
            <a:avLst/>
          </a:prstGeom>
        </p:spPr>
        <p:txBody>
          <a:bodyPr vert="horz" lIns="95413" tIns="47707" rIns="95413" bIns="47707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8644" y="9408981"/>
            <a:ext cx="2944284" cy="495300"/>
          </a:xfrm>
          <a:prstGeom prst="rect">
            <a:avLst/>
          </a:prstGeom>
        </p:spPr>
        <p:txBody>
          <a:bodyPr vert="horz" lIns="95413" tIns="47707" rIns="95413" bIns="47707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091B0973-71BE-400C-BA80-C51BDDEC9F1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1264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4284" cy="495300"/>
          </a:xfrm>
          <a:prstGeom prst="rect">
            <a:avLst/>
          </a:prstGeom>
        </p:spPr>
        <p:txBody>
          <a:bodyPr vert="horz" lIns="95413" tIns="47707" rIns="95413" bIns="47707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8644" y="1"/>
            <a:ext cx="2944284" cy="495300"/>
          </a:xfrm>
          <a:prstGeom prst="rect">
            <a:avLst/>
          </a:prstGeom>
        </p:spPr>
        <p:txBody>
          <a:bodyPr vert="horz" lIns="95413" tIns="47707" rIns="95413" bIns="47707" rtlCol="0"/>
          <a:lstStyle>
            <a:lvl1pPr algn="r">
              <a:defRPr sz="1300"/>
            </a:lvl1pPr>
          </a:lstStyle>
          <a:p>
            <a:fld id="{072AF571-08F0-4B69-92BC-D94C59116658}" type="datetimeFigureOut">
              <a:rPr lang="ko-KR" altLang="en-US" smtClean="0"/>
              <a:pPr/>
              <a:t>2022-12-30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1363"/>
            <a:ext cx="4953000" cy="37163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413" tIns="47707" rIns="95413" bIns="47707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1" y="4705351"/>
            <a:ext cx="5435600" cy="4457700"/>
          </a:xfrm>
          <a:prstGeom prst="rect">
            <a:avLst/>
          </a:prstGeom>
        </p:spPr>
        <p:txBody>
          <a:bodyPr vert="horz" lIns="95413" tIns="47707" rIns="95413" bIns="47707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08981"/>
            <a:ext cx="2944284" cy="495300"/>
          </a:xfrm>
          <a:prstGeom prst="rect">
            <a:avLst/>
          </a:prstGeom>
        </p:spPr>
        <p:txBody>
          <a:bodyPr vert="horz" lIns="95413" tIns="47707" rIns="95413" bIns="47707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8644" y="9408981"/>
            <a:ext cx="2944284" cy="495300"/>
          </a:xfrm>
          <a:prstGeom prst="rect">
            <a:avLst/>
          </a:prstGeom>
        </p:spPr>
        <p:txBody>
          <a:bodyPr vert="horz" lIns="95413" tIns="47707" rIns="95413" bIns="47707" rtlCol="0" anchor="b"/>
          <a:lstStyle>
            <a:lvl1pPr algn="r">
              <a:defRPr sz="1300"/>
            </a:lvl1pPr>
          </a:lstStyle>
          <a:p>
            <a:fld id="{3EA0E0AE-3088-433E-90E0-B933F4D72EE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105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74836" y="1617663"/>
            <a:ext cx="7737231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2334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06769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233504" name="Line 32"/>
          <p:cNvSpPr>
            <a:spLocks noChangeShapeType="1"/>
          </p:cNvSpPr>
          <p:nvPr userDrawn="1"/>
        </p:nvSpPr>
        <p:spPr bwMode="auto">
          <a:xfrm>
            <a:off x="657958" y="822325"/>
            <a:ext cx="7735765" cy="0"/>
          </a:xfrm>
          <a:prstGeom prst="line">
            <a:avLst/>
          </a:prstGeom>
          <a:noFill/>
          <a:ln w="57150" cmpd="thinThick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33506" name="Line 34"/>
          <p:cNvSpPr>
            <a:spLocks noChangeShapeType="1"/>
          </p:cNvSpPr>
          <p:nvPr userDrawn="1"/>
        </p:nvSpPr>
        <p:spPr bwMode="auto">
          <a:xfrm>
            <a:off x="775190" y="6172200"/>
            <a:ext cx="7454411" cy="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233507" name="Line 35"/>
          <p:cNvSpPr>
            <a:spLocks noChangeShapeType="1"/>
          </p:cNvSpPr>
          <p:nvPr userDrawn="1"/>
        </p:nvSpPr>
        <p:spPr bwMode="auto">
          <a:xfrm>
            <a:off x="633047" y="6172200"/>
            <a:ext cx="7735766" cy="0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</p:spTree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6423001-7C0E-43E2-93E2-34F20901BC9E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64288" y="1268760"/>
            <a:ext cx="1812681" cy="497805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0" y="1340769"/>
            <a:ext cx="7092280" cy="4906044"/>
          </a:xfrm>
        </p:spPr>
        <p:txBody>
          <a:bodyPr vert="eaVert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F37C792-3594-4793-B6C3-2777BE777973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404664"/>
            <a:ext cx="8892480" cy="533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/>
          <a:lstStyle>
            <a:lvl1pPr>
              <a:defRPr/>
            </a:lvl1pPr>
          </a:lstStyle>
          <a:p>
            <a:fld id="{E2CC2E00-161D-4D3E-AA23-9798D3A813AB}" type="slidenum">
              <a:rPr lang="en-US" altLang="ko-KR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7584" y="1484785"/>
            <a:ext cx="7772400" cy="86409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835696" y="3501008"/>
            <a:ext cx="561216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7E2B77D-010C-47A2-9099-BC94F3D60E27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79512" y="1141413"/>
            <a:ext cx="4180008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00198" y="1141413"/>
            <a:ext cx="4392282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89F58C6-EAA9-4AC7-B459-1CE3DD9F5AFE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72008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96752"/>
            <a:ext cx="4040066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916832"/>
            <a:ext cx="4040066" cy="420933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271" y="1196752"/>
            <a:ext cx="4041531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271" y="1916832"/>
            <a:ext cx="4041531" cy="420933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99ABC37-09CF-4A35-BC34-83E1FE890464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712968" cy="749424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EB1DD13-243D-466B-BF56-0DD06E903CF8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383CFD9-5948-4A0B-9C8D-C1260A8FCED5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1124744"/>
            <a:ext cx="3008435" cy="144016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538" y="1196752"/>
            <a:ext cx="5111262" cy="492941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2636912"/>
            <a:ext cx="3008435" cy="348925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D9D28ED-5E0C-4F8B-B731-71575C3C7077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166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755576" y="1196751"/>
            <a:ext cx="7920880" cy="353082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166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EDA4CB2-0D3C-4E46-9D4B-59DC0B81279E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179512" y="404664"/>
            <a:ext cx="871296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124744"/>
            <a:ext cx="8712968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757246" y="6273800"/>
            <a:ext cx="175992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defRPr kumimoji="0" sz="1400">
                <a:latin typeface="+mn-lt"/>
                <a:ea typeface="+mn-ea"/>
              </a:defRPr>
            </a:lvl1pPr>
          </a:lstStyle>
          <a:p>
            <a:fld id="{BDC23619-9EB8-4309-9CDD-0E921EEC307C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1062" name="Line 38"/>
          <p:cNvSpPr>
            <a:spLocks noChangeShapeType="1"/>
          </p:cNvSpPr>
          <p:nvPr userDrawn="1"/>
        </p:nvSpPr>
        <p:spPr bwMode="auto">
          <a:xfrm flipV="1">
            <a:off x="107504" y="1052735"/>
            <a:ext cx="8892479" cy="1"/>
          </a:xfrm>
          <a:prstGeom prst="line">
            <a:avLst/>
          </a:prstGeom>
          <a:noFill/>
          <a:ln w="57150" cmpd="thinThick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69" name="Line 45"/>
          <p:cNvSpPr>
            <a:spLocks noChangeShapeType="1"/>
          </p:cNvSpPr>
          <p:nvPr userDrawn="1"/>
        </p:nvSpPr>
        <p:spPr bwMode="auto">
          <a:xfrm flipV="1">
            <a:off x="107504" y="6361285"/>
            <a:ext cx="8836962" cy="20043"/>
          </a:xfrm>
          <a:prstGeom prst="line">
            <a:avLst/>
          </a:prstGeom>
          <a:noFill/>
          <a:ln w="28575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wipe dir="r"/>
  </p:transition>
  <p:hf hdr="0" ftr="0" dt="0"/>
  <p:txStyles>
    <p:titleStyle>
      <a:lvl1pPr algn="l" rtl="0" fontAlgn="base" latinLnBrk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 latinLnBrk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돋움" pitchFamily="50" charset="-127"/>
          <a:ea typeface="돋움" pitchFamily="50" charset="-127"/>
        </a:defRPr>
      </a:lvl2pPr>
      <a:lvl3pPr algn="l" rtl="0" fontAlgn="base" latinLnBrk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돋움" pitchFamily="50" charset="-127"/>
          <a:ea typeface="돋움" pitchFamily="50" charset="-127"/>
        </a:defRPr>
      </a:lvl3pPr>
      <a:lvl4pPr algn="l" rtl="0" fontAlgn="base" latinLnBrk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돋움" pitchFamily="50" charset="-127"/>
          <a:ea typeface="돋움" pitchFamily="50" charset="-127"/>
        </a:defRPr>
      </a:lvl4pPr>
      <a:lvl5pPr algn="l" rtl="0" fontAlgn="base" latinLnBrk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돋움" pitchFamily="50" charset="-127"/>
          <a:ea typeface="돋움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돋움" pitchFamily="50" charset="-127"/>
          <a:ea typeface="돋움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돋움" pitchFamily="50" charset="-127"/>
          <a:ea typeface="돋움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돋움" pitchFamily="50" charset="-127"/>
          <a:ea typeface="돋움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돋움" pitchFamily="50" charset="-127"/>
          <a:ea typeface="돋움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Font typeface="Wingdings" pitchFamily="2" charset="2"/>
        <a:buChar char="q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://www.rodemeng.com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1611692" y="976184"/>
            <a:ext cx="5960704" cy="805198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제목 1"/>
          <p:cNvSpPr>
            <a:spLocks noGrp="1"/>
          </p:cNvSpPr>
          <p:nvPr>
            <p:ph type="ctrTitle"/>
          </p:nvPr>
        </p:nvSpPr>
        <p:spPr>
          <a:xfrm>
            <a:off x="467544" y="1772817"/>
            <a:ext cx="8208911" cy="1152128"/>
          </a:xfrm>
        </p:spPr>
        <p:txBody>
          <a:bodyPr/>
          <a:lstStyle/>
          <a:p>
            <a:pPr algn="ctr" latinLnBrk="0"/>
            <a:r>
              <a:rPr lang="ko-KR" altLang="en-US" sz="2800" dirty="0" err="1"/>
              <a:t>편마비</a:t>
            </a:r>
            <a:r>
              <a:rPr lang="ko-KR" altLang="en-US" sz="2800" dirty="0"/>
              <a:t> 환자의 인지능력 훈련을 위한</a:t>
            </a:r>
            <a:br>
              <a:rPr lang="en-US" altLang="ko-KR" sz="2800" dirty="0"/>
            </a:br>
            <a:r>
              <a:rPr lang="ko-KR" altLang="en-US" sz="2800" dirty="0"/>
              <a:t>인터페이스 개발 </a:t>
            </a:r>
            <a:r>
              <a:rPr lang="en-US" altLang="ko-KR" sz="2800" dirty="0"/>
              <a:t>(RC-100)</a:t>
            </a:r>
            <a:endParaRPr lang="ko-KR" altLang="en-US" sz="2800" dirty="0"/>
          </a:p>
        </p:txBody>
      </p:sp>
      <p:sp>
        <p:nvSpPr>
          <p:cNvPr id="17" name="부제목 2"/>
          <p:cNvSpPr>
            <a:spLocks noGrp="1"/>
          </p:cNvSpPr>
          <p:nvPr>
            <p:ph type="subTitle" idx="1"/>
          </p:nvPr>
        </p:nvSpPr>
        <p:spPr>
          <a:xfrm>
            <a:off x="1979712" y="4791093"/>
            <a:ext cx="5592684" cy="1281113"/>
          </a:xfrm>
        </p:spPr>
        <p:txBody>
          <a:bodyPr/>
          <a:lstStyle/>
          <a:p>
            <a:pPr algn="l"/>
            <a:r>
              <a:rPr lang="ko-KR" altLang="en-US" sz="2400" dirty="0"/>
              <a:t>발 표 일  </a:t>
            </a:r>
            <a:r>
              <a:rPr lang="en-US" altLang="ko-KR" sz="2400" dirty="0"/>
              <a:t>: 2023.1.</a:t>
            </a:r>
          </a:p>
          <a:p>
            <a:pPr algn="l"/>
            <a:r>
              <a:rPr lang="ko-KR" altLang="en-US" sz="2400" dirty="0"/>
              <a:t>발 표 자  </a:t>
            </a:r>
            <a:r>
              <a:rPr lang="en-US" altLang="ko-KR" sz="2400" dirty="0"/>
              <a:t>: (</a:t>
            </a:r>
            <a:r>
              <a:rPr lang="ko-KR" altLang="en-US" sz="2400" dirty="0"/>
              <a:t>주</a:t>
            </a:r>
            <a:r>
              <a:rPr lang="en-US" altLang="ko-KR" sz="2400" dirty="0"/>
              <a:t>)</a:t>
            </a:r>
            <a:r>
              <a:rPr lang="ko-KR" altLang="en-US" sz="2400" dirty="0" err="1"/>
              <a:t>로뎀기술</a:t>
            </a:r>
            <a:r>
              <a:rPr lang="ko-KR" altLang="en-US" sz="2400" dirty="0"/>
              <a:t> 류환규 </a:t>
            </a:r>
            <a:r>
              <a:rPr lang="ko-KR" altLang="en-US" sz="1400" dirty="0"/>
              <a:t>대표</a:t>
            </a:r>
            <a:endParaRPr lang="en-US" altLang="ko-KR" sz="2400" dirty="0"/>
          </a:p>
          <a:p>
            <a:pPr algn="l"/>
            <a:r>
              <a:rPr lang="ko-KR" altLang="en-US" sz="2400" dirty="0"/>
              <a:t>지도교수 </a:t>
            </a:r>
            <a:r>
              <a:rPr lang="en-US" altLang="ko-KR" sz="2400" dirty="0"/>
              <a:t>: </a:t>
            </a:r>
            <a:r>
              <a:rPr lang="ko-KR" altLang="en-US" sz="2400" dirty="0" err="1"/>
              <a:t>이명모</a:t>
            </a:r>
            <a:r>
              <a:rPr lang="ko-KR" altLang="en-US" sz="2400" dirty="0"/>
              <a:t> </a:t>
            </a:r>
            <a:r>
              <a:rPr lang="ko-KR" altLang="en-US" sz="1400" dirty="0"/>
              <a:t>교수</a:t>
            </a:r>
            <a:endParaRPr lang="en-US" altLang="ko-KR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714480" y="1120200"/>
            <a:ext cx="5857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2022</a:t>
            </a:r>
            <a:r>
              <a:rPr lang="ko-KR" altLang="en-US" sz="1600" b="1" dirty="0"/>
              <a:t>년 </a:t>
            </a:r>
            <a:r>
              <a:rPr lang="en-US" altLang="ko-KR" sz="1600" b="1" dirty="0"/>
              <a:t>LINC3.0 </a:t>
            </a:r>
            <a:r>
              <a:rPr lang="ko-KR" altLang="en-US" sz="1600" b="1" dirty="0"/>
              <a:t>사업</a:t>
            </a:r>
            <a:endParaRPr lang="en-US" altLang="ko-KR" sz="1600" b="1" dirty="0"/>
          </a:p>
          <a:p>
            <a:pPr algn="ctr"/>
            <a:r>
              <a:rPr lang="en-US" altLang="ko-KR" sz="1600" b="1" dirty="0"/>
              <a:t>2022 </a:t>
            </a:r>
            <a:r>
              <a:rPr lang="ko-KR" altLang="en-US" sz="1600" b="1" dirty="0"/>
              <a:t>혜화 </a:t>
            </a:r>
            <a:r>
              <a:rPr lang="en-US" altLang="ko-KR" sz="1600" b="1" dirty="0"/>
              <a:t>ALL-SET </a:t>
            </a:r>
            <a:r>
              <a:rPr lang="ko-KR" altLang="en-US" sz="1600" b="1" dirty="0"/>
              <a:t>기술사업화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00808" y="2996952"/>
            <a:ext cx="3119446" cy="1885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</p:spTree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기술 개발 과제의 목표 및 필요성</a:t>
            </a:r>
            <a:r>
              <a:rPr lang="en-US" altLang="ko-KR" dirty="0"/>
              <a:t>(7/12)</a:t>
            </a:r>
            <a:endParaRPr lang="ko-KR" altLang="en-US" dirty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 bwMode="auto">
          <a:xfrm>
            <a:off x="199042" y="1142984"/>
            <a:ext cx="8704958" cy="4286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사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. </a:t>
            </a: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개발 범위 및 방법</a:t>
            </a: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/>
          <a:lstStyle/>
          <a:p>
            <a:r>
              <a:rPr lang="en-US" altLang="ko-KR" dirty="0"/>
              <a:t>6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141597F-E2CD-47CF-948C-0813D1D4B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937" y="857302"/>
            <a:ext cx="10039724" cy="526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345573104">
            <a:extLst>
              <a:ext uri="{FF2B5EF4-FFF2-40B4-BE49-F238E27FC236}">
                <a16:creationId xmlns:a16="http://schemas.microsoft.com/office/drawing/2014/main" id="{3EB02779-D152-4009-8C20-AB75881E1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37" y="1666928"/>
            <a:ext cx="7252126" cy="404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9A3728B-B77D-46C9-8612-F0921B8C588C}"/>
              </a:ext>
            </a:extLst>
          </p:cNvPr>
          <p:cNvSpPr txBox="1"/>
          <p:nvPr/>
        </p:nvSpPr>
        <p:spPr>
          <a:xfrm>
            <a:off x="1007850" y="5810332"/>
            <a:ext cx="7258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생체 밴드</a:t>
            </a:r>
            <a:r>
              <a:rPr lang="en-US" altLang="ko-KR" b="1" dirty="0"/>
              <a:t>(MYO)</a:t>
            </a:r>
            <a:r>
              <a:rPr lang="ko-KR" altLang="en-US" b="1" dirty="0"/>
              <a:t>를 착용 하여 통신 모듈과 무선으로 연결 및 모션 인식</a:t>
            </a:r>
          </a:p>
        </p:txBody>
      </p:sp>
    </p:spTree>
    <p:extLst>
      <p:ext uri="{BB962C8B-B14F-4D97-AF65-F5344CB8AC3E}">
        <p14:creationId xmlns:p14="http://schemas.microsoft.com/office/powerpoint/2010/main" val="3873790662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기술 개발 과제의 목표 및 필요성</a:t>
            </a:r>
            <a:r>
              <a:rPr lang="en-US" altLang="ko-KR" dirty="0"/>
              <a:t>(8/12)</a:t>
            </a:r>
            <a:endParaRPr lang="ko-KR" altLang="en-US" dirty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 bwMode="auto">
          <a:xfrm>
            <a:off x="199042" y="1142984"/>
            <a:ext cx="8704958" cy="4286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아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. </a:t>
            </a: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개발 하드웨어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(1/5)</a:t>
            </a:r>
            <a:endParaRPr kumimoji="1" lang="ko-KR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/>
          <a:lstStyle/>
          <a:p>
            <a:r>
              <a:rPr lang="en-US" altLang="ko-KR" dirty="0"/>
              <a:t>6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F45D5A-65E7-0B5F-9629-E79785BF0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990741"/>
            <a:ext cx="3714750" cy="3724275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593CDAC-E2E2-7F42-86AA-F618012908A8}"/>
              </a:ext>
            </a:extLst>
          </p:cNvPr>
          <p:cNvSpPr txBox="1">
            <a:spLocks/>
          </p:cNvSpPr>
          <p:nvPr/>
        </p:nvSpPr>
        <p:spPr bwMode="auto">
          <a:xfrm>
            <a:off x="3922208" y="1605964"/>
            <a:ext cx="4752528" cy="994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2pPr>
            <a:lvl3pPr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3pPr>
            <a:lvl4pPr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4pPr>
            <a:lvl5pPr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r>
              <a:rPr lang="en-US" altLang="ko-KR" sz="2800" b="0" kern="0" dirty="0"/>
              <a:t>1. </a:t>
            </a:r>
            <a:r>
              <a:rPr lang="en-US" altLang="ko-KR" sz="2800" b="0" kern="0" dirty="0" err="1"/>
              <a:t>Myo</a:t>
            </a:r>
            <a:r>
              <a:rPr lang="ko-KR" altLang="en-US" sz="2800" b="0" kern="0" dirty="0"/>
              <a:t> </a:t>
            </a:r>
            <a:r>
              <a:rPr lang="en-US" altLang="ko-KR" sz="2800" b="0" kern="0" dirty="0" err="1"/>
              <a:t>ArmBand</a:t>
            </a:r>
            <a:endParaRPr lang="ko-KR" altLang="en-US" sz="2800" b="0" kern="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E0725DD-12DB-1E21-EAB7-68888DB01A77}"/>
              </a:ext>
            </a:extLst>
          </p:cNvPr>
          <p:cNvSpPr/>
          <p:nvPr/>
        </p:nvSpPr>
        <p:spPr>
          <a:xfrm>
            <a:off x="3922208" y="2564904"/>
            <a:ext cx="4752528" cy="312590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/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</a:rPr>
              <a:t>사용자의 근육 움직임을 파악하여 기기를 제어하는 웨어러블 기기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</a:rPr>
              <a:t>실제 움직임 동작은 </a:t>
            </a:r>
            <a:r>
              <a:rPr lang="en-US" altLang="ko-KR" sz="2000" dirty="0">
                <a:solidFill>
                  <a:schemeClr val="tx1"/>
                </a:solidFill>
              </a:rPr>
              <a:t>5</a:t>
            </a:r>
            <a:r>
              <a:rPr lang="ko-KR" altLang="en-US" sz="2000" dirty="0">
                <a:solidFill>
                  <a:schemeClr val="tx1"/>
                </a:solidFill>
              </a:rPr>
              <a:t>가지로 </a:t>
            </a:r>
            <a:r>
              <a:rPr lang="en-US" altLang="ko-KR" sz="2000" dirty="0">
                <a:solidFill>
                  <a:schemeClr val="tx1"/>
                </a:solidFill>
              </a:rPr>
              <a:t>Double Tap, Fist, Wave In, Wave Out, Finger Spread</a:t>
            </a:r>
            <a:r>
              <a:rPr lang="ko-KR" altLang="en-US" sz="2000" dirty="0">
                <a:solidFill>
                  <a:schemeClr val="tx1"/>
                </a:solidFill>
              </a:rPr>
              <a:t>가 있으며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en-US" sz="2000" dirty="0">
                <a:solidFill>
                  <a:schemeClr val="tx1"/>
                </a:solidFill>
              </a:rPr>
              <a:t>그 외 동작은 </a:t>
            </a:r>
            <a:r>
              <a:rPr lang="en-US" altLang="ko-KR" sz="2000" dirty="0">
                <a:solidFill>
                  <a:schemeClr val="tx1"/>
                </a:solidFill>
              </a:rPr>
              <a:t>Default, </a:t>
            </a:r>
            <a:r>
              <a:rPr lang="ko-KR" altLang="en-US" sz="2000" dirty="0">
                <a:solidFill>
                  <a:schemeClr val="tx1"/>
                </a:solidFill>
              </a:rPr>
              <a:t>움직임이 멈췄을 땐 </a:t>
            </a:r>
            <a:r>
              <a:rPr lang="en-US" altLang="ko-KR" sz="2000" dirty="0">
                <a:solidFill>
                  <a:schemeClr val="tx1"/>
                </a:solidFill>
              </a:rPr>
              <a:t>Resting</a:t>
            </a:r>
            <a:r>
              <a:rPr lang="ko-KR" altLang="en-US" sz="2000" dirty="0">
                <a:solidFill>
                  <a:schemeClr val="tx1"/>
                </a:solidFill>
              </a:rPr>
              <a:t>을 출력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</a:rPr>
              <a:t>팔에 착용한 상태로 프로그램을 시작하면 블루투스 탐지가 가능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029948"/>
      </p:ext>
    </p:extLst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기술 개발 과제의 목표 및 필요성</a:t>
            </a:r>
            <a:r>
              <a:rPr lang="en-US" altLang="ko-KR" dirty="0"/>
              <a:t>(8/12)</a:t>
            </a:r>
            <a:endParaRPr lang="ko-KR" altLang="en-US" dirty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 bwMode="auto">
          <a:xfrm>
            <a:off x="199042" y="1142984"/>
            <a:ext cx="8704958" cy="4286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아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. </a:t>
            </a: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개발 하드웨어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(2/5)</a:t>
            </a:r>
            <a:endParaRPr kumimoji="1" lang="ko-KR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/>
          <a:lstStyle/>
          <a:p>
            <a:r>
              <a:rPr lang="en-US" altLang="ko-KR" dirty="0"/>
              <a:t>6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C593CDAC-E2E2-7F42-86AA-F618012908A8}"/>
              </a:ext>
            </a:extLst>
          </p:cNvPr>
          <p:cNvSpPr txBox="1">
            <a:spLocks/>
          </p:cNvSpPr>
          <p:nvPr/>
        </p:nvSpPr>
        <p:spPr bwMode="auto">
          <a:xfrm>
            <a:off x="3922208" y="1571612"/>
            <a:ext cx="4906680" cy="994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2pPr>
            <a:lvl3pPr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3pPr>
            <a:lvl4pPr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4pPr>
            <a:lvl5pPr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r>
              <a:rPr lang="en-US" altLang="ko-KR" sz="2800" b="0" kern="0" dirty="0"/>
              <a:t>2. </a:t>
            </a:r>
            <a:r>
              <a:rPr lang="en-US" altLang="ko-KR" sz="2800" b="0" dirty="0"/>
              <a:t>HM-10 </a:t>
            </a:r>
            <a:r>
              <a:rPr lang="ko-KR" altLang="en-US" sz="2800" b="0" dirty="0"/>
              <a:t>블루투스 </a:t>
            </a:r>
            <a:r>
              <a:rPr lang="en-US" altLang="ko-KR" sz="2800" b="0" dirty="0"/>
              <a:t>4.0 </a:t>
            </a:r>
            <a:r>
              <a:rPr lang="ko-KR" altLang="en-US" sz="2800" b="0" dirty="0"/>
              <a:t>모듈</a:t>
            </a:r>
            <a:r>
              <a:rPr lang="ko-KR" altLang="en-US" sz="3600" dirty="0"/>
              <a:t> </a:t>
            </a:r>
            <a:endParaRPr lang="ko-KR" altLang="en-US" sz="3600" b="0" kern="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E0725DD-12DB-1E21-EAB7-68888DB01A77}"/>
              </a:ext>
            </a:extLst>
          </p:cNvPr>
          <p:cNvSpPr/>
          <p:nvPr/>
        </p:nvSpPr>
        <p:spPr>
          <a:xfrm>
            <a:off x="3922208" y="2566035"/>
            <a:ext cx="4752528" cy="31247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900" dirty="0">
                <a:solidFill>
                  <a:schemeClr val="tx1"/>
                </a:solidFill>
              </a:rPr>
              <a:t>MCU(Pro Mini)</a:t>
            </a:r>
            <a:r>
              <a:rPr lang="ko-KR" altLang="en-US" sz="1900" dirty="0">
                <a:solidFill>
                  <a:schemeClr val="tx1"/>
                </a:solidFill>
              </a:rPr>
              <a:t>와 연결하여 사용하는 블루투스 모듈로 암밴드의 블루투스 신호를 찾아내 데이터를 수신</a:t>
            </a:r>
            <a:endParaRPr lang="en-US" altLang="ko-KR" sz="1900" dirty="0">
              <a:solidFill>
                <a:schemeClr val="tx1"/>
              </a:solidFill>
            </a:endParaRPr>
          </a:p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chemeClr val="tx1"/>
                </a:solidFill>
              </a:rPr>
              <a:t>수신한 데이터는 시리얼 통신으로 </a:t>
            </a:r>
            <a:r>
              <a:rPr lang="en-US" altLang="ko-KR" sz="1900" dirty="0">
                <a:solidFill>
                  <a:schemeClr val="tx1"/>
                </a:solidFill>
              </a:rPr>
              <a:t>Pro Mini</a:t>
            </a:r>
            <a:r>
              <a:rPr lang="ko-KR" altLang="en-US" sz="1900" dirty="0">
                <a:solidFill>
                  <a:schemeClr val="tx1"/>
                </a:solidFill>
              </a:rPr>
              <a:t>에 송신</a:t>
            </a:r>
            <a:endParaRPr lang="en-US" altLang="ko-KR" sz="1900" dirty="0">
              <a:solidFill>
                <a:schemeClr val="tx1"/>
              </a:solidFill>
            </a:endParaRPr>
          </a:p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chemeClr val="tx1"/>
                </a:solidFill>
              </a:rPr>
              <a:t>필요전력 </a:t>
            </a:r>
            <a:r>
              <a:rPr lang="en-US" altLang="ko-KR" sz="1900" dirty="0">
                <a:solidFill>
                  <a:schemeClr val="tx1"/>
                </a:solidFill>
              </a:rPr>
              <a:t>: 3.3V</a:t>
            </a:r>
          </a:p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900" dirty="0">
                <a:solidFill>
                  <a:schemeClr val="tx1"/>
                </a:solidFill>
              </a:rPr>
              <a:t>Bluetooth</a:t>
            </a:r>
            <a:r>
              <a:rPr lang="ko-KR" altLang="en-US" sz="1900" dirty="0">
                <a:solidFill>
                  <a:schemeClr val="tx1"/>
                </a:solidFill>
              </a:rPr>
              <a:t> </a:t>
            </a:r>
            <a:r>
              <a:rPr lang="en-US" altLang="ko-KR" sz="1900" dirty="0">
                <a:solidFill>
                  <a:schemeClr val="tx1"/>
                </a:solidFill>
              </a:rPr>
              <a:t>version</a:t>
            </a:r>
            <a:r>
              <a:rPr lang="ko-KR" altLang="en-US" sz="1900" dirty="0">
                <a:solidFill>
                  <a:schemeClr val="tx1"/>
                </a:solidFill>
              </a:rPr>
              <a:t> </a:t>
            </a:r>
            <a:r>
              <a:rPr lang="en-US" altLang="ko-KR" sz="1900" dirty="0">
                <a:solidFill>
                  <a:schemeClr val="tx1"/>
                </a:solidFill>
              </a:rPr>
              <a:t>4.0</a:t>
            </a:r>
            <a:r>
              <a:rPr lang="ko-KR" altLang="en-US" sz="1900" dirty="0">
                <a:solidFill>
                  <a:schemeClr val="tx1"/>
                </a:solidFill>
              </a:rPr>
              <a:t> </a:t>
            </a:r>
            <a:r>
              <a:rPr lang="en-US" altLang="ko-KR" sz="1900" dirty="0">
                <a:solidFill>
                  <a:schemeClr val="tx1"/>
                </a:solidFill>
              </a:rPr>
              <a:t>BLE</a:t>
            </a:r>
          </a:p>
          <a:p>
            <a:pPr marL="342900" indent="-3429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900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2EB4180-9DD7-F620-761F-CC8B41248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6" y="2095513"/>
            <a:ext cx="371475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79107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기술 개발 과제의 목표 및 필요성</a:t>
            </a:r>
            <a:r>
              <a:rPr lang="en-US" altLang="ko-KR" dirty="0"/>
              <a:t>(8/12)</a:t>
            </a:r>
            <a:endParaRPr lang="ko-KR" altLang="en-US" dirty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 bwMode="auto">
          <a:xfrm>
            <a:off x="199042" y="1142984"/>
            <a:ext cx="8704958" cy="4286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아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. </a:t>
            </a: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개발 하드웨어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(3/5)</a:t>
            </a:r>
            <a:endParaRPr kumimoji="1" lang="ko-KR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/>
          <a:lstStyle/>
          <a:p>
            <a:r>
              <a:rPr lang="en-US" altLang="ko-KR" dirty="0"/>
              <a:t>6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C593CDAC-E2E2-7F42-86AA-F618012908A8}"/>
              </a:ext>
            </a:extLst>
          </p:cNvPr>
          <p:cNvSpPr txBox="1">
            <a:spLocks/>
          </p:cNvSpPr>
          <p:nvPr/>
        </p:nvSpPr>
        <p:spPr bwMode="auto">
          <a:xfrm>
            <a:off x="3922208" y="1571612"/>
            <a:ext cx="4906680" cy="994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2pPr>
            <a:lvl3pPr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3pPr>
            <a:lvl4pPr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4pPr>
            <a:lvl5pPr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r>
              <a:rPr lang="en-US" altLang="ko-KR" sz="2800" b="0" kern="0" dirty="0"/>
              <a:t>3. </a:t>
            </a:r>
            <a:r>
              <a:rPr lang="ko-KR" altLang="en-US" sz="2800" b="0" kern="0" dirty="0" err="1"/>
              <a:t>아두이노</a:t>
            </a:r>
            <a:r>
              <a:rPr lang="ko-KR" altLang="en-US" sz="2800" b="0" kern="0" dirty="0"/>
              <a:t> </a:t>
            </a:r>
            <a:r>
              <a:rPr lang="en-US" altLang="ko-KR" sz="2800" b="0" kern="0" dirty="0" err="1"/>
              <a:t>ProMini</a:t>
            </a:r>
            <a:endParaRPr lang="ko-KR" altLang="en-US" sz="3600" b="0" kern="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E0725DD-12DB-1E21-EAB7-68888DB01A77}"/>
              </a:ext>
            </a:extLst>
          </p:cNvPr>
          <p:cNvSpPr/>
          <p:nvPr/>
        </p:nvSpPr>
        <p:spPr>
          <a:xfrm>
            <a:off x="3922208" y="2566035"/>
            <a:ext cx="4752528" cy="31247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/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chemeClr val="tx1"/>
                </a:solidFill>
              </a:rPr>
              <a:t>단일 보드 마이크로 컨트롤러로 사용자가 원하는 대로 조작한 펌웨어를 실행하는 하드웨어</a:t>
            </a:r>
            <a:endParaRPr lang="en-US" altLang="ko-KR" sz="1900" dirty="0">
              <a:solidFill>
                <a:schemeClr val="tx1"/>
              </a:solidFill>
            </a:endParaRPr>
          </a:p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900" dirty="0">
                <a:solidFill>
                  <a:schemeClr val="tx1"/>
                </a:solidFill>
              </a:rPr>
              <a:t>HM-10</a:t>
            </a:r>
            <a:r>
              <a:rPr lang="ko-KR" altLang="en-US" sz="1900" dirty="0">
                <a:solidFill>
                  <a:schemeClr val="tx1"/>
                </a:solidFill>
              </a:rPr>
              <a:t>에게 전력을 공급</a:t>
            </a:r>
            <a:endParaRPr lang="en-US" altLang="ko-KR" sz="1900" dirty="0">
              <a:solidFill>
                <a:schemeClr val="tx1"/>
              </a:solidFill>
            </a:endParaRPr>
          </a:p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chemeClr val="tx1"/>
                </a:solidFill>
              </a:rPr>
              <a:t>암밴드에서 보낸 데이터를 처리</a:t>
            </a:r>
            <a:endParaRPr lang="en-US" altLang="ko-KR" sz="1900" dirty="0">
              <a:solidFill>
                <a:schemeClr val="tx1"/>
              </a:solidFill>
            </a:endParaRPr>
          </a:p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chemeClr val="tx1"/>
                </a:solidFill>
              </a:rPr>
              <a:t>처리한 데이터를 라즈베리 파이로 송신</a:t>
            </a:r>
            <a:endParaRPr lang="en-US" altLang="ko-KR" sz="1900" dirty="0">
              <a:solidFill>
                <a:schemeClr val="tx1"/>
              </a:solidFill>
            </a:endParaRPr>
          </a:p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chemeClr val="tx1"/>
                </a:solidFill>
              </a:rPr>
              <a:t>필요전력 </a:t>
            </a:r>
            <a:r>
              <a:rPr lang="en-US" altLang="ko-KR" sz="1900" dirty="0">
                <a:solidFill>
                  <a:schemeClr val="tx1"/>
                </a:solidFill>
              </a:rPr>
              <a:t>: 5V/16Mhz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CE9D06-E47F-9E33-D935-7F81FB6F2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22" y="1776532"/>
            <a:ext cx="3338194" cy="429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39603"/>
      </p:ext>
    </p:extLst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기술 개발 과제의 목표 및 필요성</a:t>
            </a:r>
            <a:r>
              <a:rPr lang="en-US" altLang="ko-KR" dirty="0"/>
              <a:t>(8/12)</a:t>
            </a:r>
            <a:endParaRPr lang="ko-KR" altLang="en-US" dirty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 bwMode="auto">
          <a:xfrm>
            <a:off x="199042" y="1142984"/>
            <a:ext cx="8704958" cy="4286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아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. </a:t>
            </a: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개발 하드웨어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(4/5)</a:t>
            </a:r>
            <a:endParaRPr kumimoji="1" lang="ko-KR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/>
          <a:lstStyle/>
          <a:p>
            <a:r>
              <a:rPr lang="en-US" altLang="ko-KR" dirty="0"/>
              <a:t>6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C593CDAC-E2E2-7F42-86AA-F618012908A8}"/>
              </a:ext>
            </a:extLst>
          </p:cNvPr>
          <p:cNvSpPr txBox="1">
            <a:spLocks/>
          </p:cNvSpPr>
          <p:nvPr/>
        </p:nvSpPr>
        <p:spPr bwMode="auto">
          <a:xfrm>
            <a:off x="3922208" y="1571612"/>
            <a:ext cx="4906680" cy="994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2pPr>
            <a:lvl3pPr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3pPr>
            <a:lvl4pPr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4pPr>
            <a:lvl5pPr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r>
              <a:rPr lang="en-US" altLang="ko-KR" sz="2800" b="0" kern="0" dirty="0"/>
              <a:t>4. USB to TTL Serial </a:t>
            </a:r>
            <a:r>
              <a:rPr lang="ko-KR" altLang="en-US" sz="2800" b="0" kern="0" dirty="0"/>
              <a:t>케이블</a:t>
            </a:r>
            <a:endParaRPr lang="ko-KR" altLang="en-US" sz="3600" b="0" kern="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E0725DD-12DB-1E21-EAB7-68888DB01A77}"/>
              </a:ext>
            </a:extLst>
          </p:cNvPr>
          <p:cNvSpPr/>
          <p:nvPr/>
        </p:nvSpPr>
        <p:spPr>
          <a:xfrm>
            <a:off x="3922208" y="2566035"/>
            <a:ext cx="4752528" cy="31247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/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900" dirty="0">
                <a:solidFill>
                  <a:schemeClr val="tx1"/>
                </a:solidFill>
              </a:rPr>
              <a:t>USB </a:t>
            </a:r>
            <a:r>
              <a:rPr lang="ko-KR" altLang="en-US" sz="1900" dirty="0">
                <a:solidFill>
                  <a:schemeClr val="tx1"/>
                </a:solidFill>
              </a:rPr>
              <a:t>포트가 없는 </a:t>
            </a:r>
            <a:r>
              <a:rPr lang="en-US" altLang="ko-KR" sz="1900" dirty="0">
                <a:solidFill>
                  <a:schemeClr val="tx1"/>
                </a:solidFill>
              </a:rPr>
              <a:t>Pro Mini</a:t>
            </a:r>
            <a:r>
              <a:rPr lang="ko-KR" altLang="en-US" sz="1900" dirty="0">
                <a:solidFill>
                  <a:schemeClr val="tx1"/>
                </a:solidFill>
              </a:rPr>
              <a:t>에 데이터를 전송하기 위한 케이블</a:t>
            </a:r>
            <a:endParaRPr lang="en-US" altLang="ko-KR" sz="1900" dirty="0">
              <a:solidFill>
                <a:schemeClr val="tx1"/>
              </a:solidFill>
            </a:endParaRPr>
          </a:p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900" dirty="0">
                <a:solidFill>
                  <a:schemeClr val="tx1"/>
                </a:solidFill>
              </a:rPr>
              <a:t>Pro Mini</a:t>
            </a:r>
            <a:r>
              <a:rPr lang="ko-KR" altLang="en-US" sz="1900" dirty="0">
                <a:solidFill>
                  <a:schemeClr val="tx1"/>
                </a:solidFill>
              </a:rPr>
              <a:t>와 라즈베리 파이를 연결시키는 케이블</a:t>
            </a:r>
            <a:endParaRPr lang="en-US" altLang="ko-KR" sz="1900" dirty="0">
              <a:solidFill>
                <a:schemeClr val="tx1"/>
              </a:solidFill>
            </a:endParaRPr>
          </a:p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900" dirty="0">
                <a:solidFill>
                  <a:schemeClr val="tx1"/>
                </a:solidFill>
              </a:rPr>
              <a:t>Pro Mini</a:t>
            </a:r>
            <a:r>
              <a:rPr lang="ko-KR" altLang="en-US" sz="1900" dirty="0">
                <a:solidFill>
                  <a:schemeClr val="tx1"/>
                </a:solidFill>
              </a:rPr>
              <a:t>에 전력 공급</a:t>
            </a:r>
            <a:endParaRPr lang="en-US" altLang="ko-KR" sz="1900" dirty="0">
              <a:solidFill>
                <a:schemeClr val="tx1"/>
              </a:solidFill>
            </a:endParaRPr>
          </a:p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chemeClr val="tx1"/>
                </a:solidFill>
              </a:rPr>
              <a:t>펌웨어 업데이트를 할 때에도 사용</a:t>
            </a:r>
            <a:endParaRPr lang="en-US" altLang="ko-KR" sz="1900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4782411-8851-40BD-1982-0F64AC5D3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48" y="2273395"/>
            <a:ext cx="371475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31839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기술 개발 과제의 목표 및 필요성</a:t>
            </a:r>
            <a:r>
              <a:rPr lang="en-US" altLang="ko-KR" dirty="0"/>
              <a:t>(8/12)</a:t>
            </a:r>
            <a:endParaRPr lang="ko-KR" altLang="en-US" dirty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 bwMode="auto">
          <a:xfrm>
            <a:off x="199042" y="1142984"/>
            <a:ext cx="8704958" cy="4286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아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. </a:t>
            </a: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개발 하드웨어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(5/5)</a:t>
            </a:r>
            <a:endParaRPr kumimoji="1" lang="ko-KR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/>
          <a:lstStyle/>
          <a:p>
            <a:r>
              <a:rPr lang="en-US" altLang="ko-KR" dirty="0"/>
              <a:t>6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C593CDAC-E2E2-7F42-86AA-F618012908A8}"/>
              </a:ext>
            </a:extLst>
          </p:cNvPr>
          <p:cNvSpPr txBox="1">
            <a:spLocks/>
          </p:cNvSpPr>
          <p:nvPr/>
        </p:nvSpPr>
        <p:spPr bwMode="auto">
          <a:xfrm>
            <a:off x="3922208" y="1571612"/>
            <a:ext cx="4906680" cy="994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2pPr>
            <a:lvl3pPr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3pPr>
            <a:lvl4pPr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4pPr>
            <a:lvl5pPr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r>
              <a:rPr lang="en-US" altLang="ko-KR" sz="2800" b="0" kern="0" dirty="0"/>
              <a:t>5. </a:t>
            </a:r>
            <a:r>
              <a:rPr lang="ko-KR" altLang="en-US" sz="2800" b="0" kern="0" dirty="0"/>
              <a:t>라즈베리 파이</a:t>
            </a:r>
            <a:r>
              <a:rPr lang="en-US" altLang="ko-KR" sz="2800" b="0" kern="0" dirty="0"/>
              <a:t>, </a:t>
            </a:r>
            <a:r>
              <a:rPr lang="ko-KR" altLang="en-US" sz="2800" b="0" kern="0" dirty="0"/>
              <a:t>터치스크린</a:t>
            </a:r>
            <a:endParaRPr lang="ko-KR" altLang="en-US" sz="3600" b="0" kern="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E0725DD-12DB-1E21-EAB7-68888DB01A77}"/>
              </a:ext>
            </a:extLst>
          </p:cNvPr>
          <p:cNvSpPr/>
          <p:nvPr/>
        </p:nvSpPr>
        <p:spPr>
          <a:xfrm>
            <a:off x="3922208" y="2566035"/>
            <a:ext cx="4752528" cy="31247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/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900" dirty="0" err="1">
                <a:solidFill>
                  <a:schemeClr val="tx1"/>
                </a:solidFill>
              </a:rPr>
              <a:t>파이썬으로</a:t>
            </a:r>
            <a:r>
              <a:rPr lang="ko-KR" altLang="en-US" sz="1900" dirty="0">
                <a:solidFill>
                  <a:schemeClr val="tx1"/>
                </a:solidFill>
              </a:rPr>
              <a:t> 만들어진 게임 프로그램을 실행시키기 위한 소형 컴퓨터</a:t>
            </a:r>
            <a:endParaRPr lang="en-US" altLang="ko-KR" sz="1900" dirty="0">
              <a:solidFill>
                <a:schemeClr val="tx1"/>
              </a:solidFill>
            </a:endParaRPr>
          </a:p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900" dirty="0">
                <a:solidFill>
                  <a:schemeClr val="tx1"/>
                </a:solidFill>
              </a:rPr>
              <a:t>USB to TTL Serial</a:t>
            </a:r>
            <a:r>
              <a:rPr lang="ko-KR" altLang="en-US" sz="1900" dirty="0">
                <a:solidFill>
                  <a:schemeClr val="tx1"/>
                </a:solidFill>
              </a:rPr>
              <a:t> 케이블을 통해 </a:t>
            </a:r>
            <a:r>
              <a:rPr lang="en-US" altLang="ko-KR" sz="1900" dirty="0">
                <a:solidFill>
                  <a:schemeClr val="tx1"/>
                </a:solidFill>
              </a:rPr>
              <a:t>Pro Mini</a:t>
            </a:r>
            <a:r>
              <a:rPr lang="ko-KR" altLang="en-US" sz="1900" dirty="0">
                <a:solidFill>
                  <a:schemeClr val="tx1"/>
                </a:solidFill>
              </a:rPr>
              <a:t>와 </a:t>
            </a:r>
            <a:r>
              <a:rPr lang="en-US" altLang="ko-KR" sz="1900" dirty="0">
                <a:solidFill>
                  <a:schemeClr val="tx1"/>
                </a:solidFill>
              </a:rPr>
              <a:t>UART(Tx/Rx)</a:t>
            </a:r>
            <a:r>
              <a:rPr lang="ko-KR" altLang="en-US" sz="1900" dirty="0">
                <a:solidFill>
                  <a:schemeClr val="tx1"/>
                </a:solidFill>
              </a:rPr>
              <a:t>통신</a:t>
            </a:r>
            <a:endParaRPr lang="en-US" altLang="ko-KR" sz="1900" dirty="0">
              <a:solidFill>
                <a:schemeClr val="tx1"/>
              </a:solidFill>
            </a:endParaRPr>
          </a:p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chemeClr val="tx1"/>
                </a:solidFill>
              </a:rPr>
              <a:t>메인 전력을 공급하는 곳으로 본체 및 </a:t>
            </a:r>
            <a:r>
              <a:rPr lang="en-US" altLang="ko-KR" sz="1900" dirty="0">
                <a:solidFill>
                  <a:schemeClr val="tx1"/>
                </a:solidFill>
              </a:rPr>
              <a:t>Pro Mini</a:t>
            </a:r>
            <a:r>
              <a:rPr lang="ko-KR" altLang="en-US" sz="1900" dirty="0">
                <a:solidFill>
                  <a:schemeClr val="tx1"/>
                </a:solidFill>
              </a:rPr>
              <a:t>와 </a:t>
            </a:r>
            <a:r>
              <a:rPr lang="en-US" altLang="ko-KR" sz="1900" dirty="0">
                <a:solidFill>
                  <a:schemeClr val="tx1"/>
                </a:solidFill>
              </a:rPr>
              <a:t>HM-10</a:t>
            </a:r>
            <a:r>
              <a:rPr lang="ko-KR" altLang="en-US" sz="1900" dirty="0">
                <a:solidFill>
                  <a:schemeClr val="tx1"/>
                </a:solidFill>
              </a:rPr>
              <a:t>에 전력공급</a:t>
            </a:r>
            <a:endParaRPr lang="en-US" altLang="ko-KR" sz="1900" dirty="0">
              <a:solidFill>
                <a:schemeClr val="tx1"/>
              </a:solidFill>
            </a:endParaRPr>
          </a:p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chemeClr val="tx1"/>
                </a:solidFill>
              </a:rPr>
              <a:t>터치스크린을 통해 프로그램 제어</a:t>
            </a:r>
            <a:endParaRPr lang="en-US" altLang="ko-KR" sz="1900" dirty="0">
              <a:solidFill>
                <a:schemeClr val="tx1"/>
              </a:solidFill>
            </a:endParaRPr>
          </a:p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900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8288C01-7DBB-C8C6-850F-9E2AD982B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717032"/>
            <a:ext cx="2987824" cy="258615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54D3A20-E948-EFC5-37C8-C6DED30F2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761292"/>
            <a:ext cx="2555776" cy="216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16567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기술 개발 과제의 목표 및 필요성</a:t>
            </a:r>
            <a:r>
              <a:rPr lang="en-US" altLang="ko-KR" dirty="0"/>
              <a:t>(9/12)</a:t>
            </a:r>
            <a:endParaRPr lang="ko-KR" altLang="en-US" dirty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/>
          <a:lstStyle/>
          <a:p>
            <a:r>
              <a:rPr lang="en-US" altLang="ko-KR" dirty="0"/>
              <a:t>7</a:t>
            </a:r>
          </a:p>
        </p:txBody>
      </p:sp>
      <p:sp>
        <p:nvSpPr>
          <p:cNvPr id="10" name="직사각형 9"/>
          <p:cNvSpPr/>
          <p:nvPr/>
        </p:nvSpPr>
        <p:spPr bwMode="auto">
          <a:xfrm>
            <a:off x="199042" y="1142984"/>
            <a:ext cx="4944462" cy="4286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자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. </a:t>
            </a: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소프트웨어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기능 흐름도</a:t>
            </a:r>
            <a:endParaRPr kumimoji="1" lang="ko-KR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4010E6A-2942-44BA-B800-431021B6A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572622056">
            <a:extLst>
              <a:ext uri="{FF2B5EF4-FFF2-40B4-BE49-F238E27FC236}">
                <a16:creationId xmlns:a16="http://schemas.microsoft.com/office/drawing/2014/main" id="{9A9DA36A-4187-48D1-BE79-1136F8032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442" y="1825546"/>
            <a:ext cx="6403115" cy="372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D363D16-23D7-4309-8A27-F2B0AFEF4291}"/>
              </a:ext>
            </a:extLst>
          </p:cNvPr>
          <p:cNvSpPr txBox="1"/>
          <p:nvPr/>
        </p:nvSpPr>
        <p:spPr>
          <a:xfrm>
            <a:off x="3408861" y="5731372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RCA-10 </a:t>
            </a:r>
            <a:r>
              <a:rPr lang="ko-KR" altLang="en-US" b="1" dirty="0"/>
              <a:t>기능 흐름도</a:t>
            </a:r>
          </a:p>
        </p:txBody>
      </p:sp>
    </p:spTree>
    <p:extLst>
      <p:ext uri="{BB962C8B-B14F-4D97-AF65-F5344CB8AC3E}">
        <p14:creationId xmlns:p14="http://schemas.microsoft.com/office/powerpoint/2010/main" val="2567884599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기술 개발 과제의 목표 및 필요성</a:t>
            </a:r>
            <a:r>
              <a:rPr lang="en-US" altLang="ko-KR" dirty="0"/>
              <a:t>(10/12)</a:t>
            </a:r>
            <a:endParaRPr lang="ko-KR" altLang="en-US" dirty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/>
          <a:lstStyle/>
          <a:p>
            <a:r>
              <a:rPr lang="en-US" altLang="ko-KR" dirty="0"/>
              <a:t>7</a:t>
            </a:r>
          </a:p>
        </p:txBody>
      </p:sp>
      <p:sp>
        <p:nvSpPr>
          <p:cNvPr id="10" name="직사각형 9"/>
          <p:cNvSpPr/>
          <p:nvPr/>
        </p:nvSpPr>
        <p:spPr bwMode="auto">
          <a:xfrm>
            <a:off x="199042" y="1142984"/>
            <a:ext cx="4944462" cy="4286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차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. </a:t>
            </a: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소프트웨어 알고리즘 기능</a:t>
            </a: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99042" y="2132856"/>
            <a:ext cx="5289597" cy="345266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RCA</a:t>
            </a:r>
            <a:r>
              <a:rPr lang="ko-KR" altLang="en-US" sz="1600" dirty="0"/>
              <a:t> </a:t>
            </a:r>
            <a:r>
              <a:rPr lang="en-US" altLang="ko-KR" sz="1600" dirty="0"/>
              <a:t>–</a:t>
            </a:r>
            <a:r>
              <a:rPr lang="ko-KR" altLang="en-US" sz="1600" dirty="0"/>
              <a:t> </a:t>
            </a:r>
            <a:r>
              <a:rPr lang="en-US" altLang="ko-KR" sz="1600" dirty="0"/>
              <a:t>10</a:t>
            </a:r>
            <a:r>
              <a:rPr lang="ko-KR" altLang="en-US" sz="1600" dirty="0"/>
              <a:t> 알고리즘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1. </a:t>
            </a:r>
            <a:r>
              <a:rPr lang="ko-KR" altLang="en-US" sz="1600" dirty="0"/>
              <a:t>메인보드</a:t>
            </a:r>
            <a:r>
              <a:rPr lang="en-US" altLang="ko-KR" sz="1600" dirty="0"/>
              <a:t>(MCU) </a:t>
            </a:r>
            <a:r>
              <a:rPr lang="ko-KR" altLang="en-US" sz="1600" dirty="0"/>
              <a:t>전원 </a:t>
            </a:r>
            <a:r>
              <a:rPr lang="en-US" altLang="ko-KR" sz="1600" dirty="0"/>
              <a:t>ON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2. </a:t>
            </a:r>
            <a:r>
              <a:rPr lang="ko-KR" altLang="en-US" sz="1600" dirty="0"/>
              <a:t>생체 밴드</a:t>
            </a:r>
            <a:r>
              <a:rPr lang="en-US" altLang="ko-KR" sz="1600" dirty="0"/>
              <a:t>(MYO), </a:t>
            </a:r>
            <a:r>
              <a:rPr lang="ko-KR" altLang="en-US" sz="1600" dirty="0"/>
              <a:t>화면</a:t>
            </a:r>
            <a:r>
              <a:rPr lang="en-US" altLang="ko-KR" sz="1600" dirty="0"/>
              <a:t>(LCD), </a:t>
            </a:r>
            <a:r>
              <a:rPr lang="ko-KR" altLang="en-US" sz="1600" dirty="0"/>
              <a:t>기능성 훈련 게임 </a:t>
            </a:r>
            <a:r>
              <a:rPr lang="en-US" altLang="ko-KR" sz="1600" dirty="0"/>
              <a:t>ON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3. </a:t>
            </a:r>
            <a:r>
              <a:rPr lang="ko-KR" altLang="en-US" sz="1600" dirty="0"/>
              <a:t>메인보드와 각종 모듈들이 연결 되었는지</a:t>
            </a:r>
            <a:r>
              <a:rPr lang="en-US" altLang="ko-KR" sz="16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 True -&gt; 4</a:t>
            </a:r>
            <a:r>
              <a:rPr lang="ko-KR" altLang="en-US" sz="1600" dirty="0"/>
              <a:t>번으로 진행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 False -&gt; “</a:t>
            </a:r>
            <a:r>
              <a:rPr lang="ko-KR" altLang="en-US" sz="1600" dirty="0"/>
              <a:t>점검하여 다시 연결해주세요</a:t>
            </a:r>
            <a:r>
              <a:rPr lang="en-US" altLang="ko-KR" sz="1600" dirty="0"/>
              <a:t>“ </a:t>
            </a:r>
            <a:r>
              <a:rPr lang="ko-KR" altLang="en-US" sz="1600" dirty="0"/>
              <a:t>출력 후 </a:t>
            </a:r>
            <a:r>
              <a:rPr lang="en-US" altLang="ko-KR" sz="1600" dirty="0"/>
              <a:t>2</a:t>
            </a:r>
            <a:r>
              <a:rPr lang="ko-KR" altLang="en-US" sz="1600" dirty="0"/>
              <a:t>번으로 진행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4. FES(</a:t>
            </a:r>
            <a:r>
              <a:rPr lang="ko-KR" altLang="en-US" sz="1600" dirty="0"/>
              <a:t>기능적 전기 자극장치</a:t>
            </a:r>
            <a:r>
              <a:rPr lang="en-US" altLang="ko-KR" sz="1600" dirty="0"/>
              <a:t>) </a:t>
            </a:r>
            <a:r>
              <a:rPr lang="ko-KR" altLang="en-US" sz="1600" dirty="0"/>
              <a:t>저주파 치료기기 세팅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5. </a:t>
            </a:r>
            <a:r>
              <a:rPr lang="ko-KR" altLang="en-US" sz="1600" dirty="0"/>
              <a:t>재활 치료 게임 진행</a:t>
            </a:r>
            <a:endParaRPr lang="en-US" altLang="ko-KR" sz="16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4010E6A-2942-44BA-B800-431021B6A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9D368D47-23C5-BD21-060F-3EDF7C5D8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1681237"/>
            <a:ext cx="3355222" cy="402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484832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기술 개발 과제의 목표 및 필요성</a:t>
            </a:r>
            <a:r>
              <a:rPr lang="en-US" altLang="ko-KR" dirty="0"/>
              <a:t>(11/12)</a:t>
            </a:r>
            <a:endParaRPr lang="ko-KR" altLang="en-US" dirty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 bwMode="auto">
          <a:xfrm>
            <a:off x="199042" y="1142984"/>
            <a:ext cx="8704958" cy="4286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카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. </a:t>
            </a: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데이터 처리 과정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(1/4)</a:t>
            </a:r>
            <a:endParaRPr kumimoji="1" lang="ko-KR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/>
          <a:lstStyle/>
          <a:p>
            <a:r>
              <a:rPr lang="en-US" altLang="ko-KR" dirty="0"/>
              <a:t>6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C593CDAC-E2E2-7F42-86AA-F618012908A8}"/>
              </a:ext>
            </a:extLst>
          </p:cNvPr>
          <p:cNvSpPr txBox="1">
            <a:spLocks/>
          </p:cNvSpPr>
          <p:nvPr/>
        </p:nvSpPr>
        <p:spPr bwMode="auto">
          <a:xfrm>
            <a:off x="3922208" y="1571612"/>
            <a:ext cx="4906680" cy="994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2pPr>
            <a:lvl3pPr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3pPr>
            <a:lvl4pPr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4pPr>
            <a:lvl5pPr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r>
              <a:rPr lang="en-US" altLang="ko-KR" sz="2800" b="0" kern="0" dirty="0"/>
              <a:t>1. MYO</a:t>
            </a:r>
            <a:r>
              <a:rPr lang="ko-KR" altLang="en-US" sz="2800" b="0" kern="0" dirty="0"/>
              <a:t>밴드 </a:t>
            </a:r>
            <a:r>
              <a:rPr lang="en-US" altLang="ko-KR" sz="2800" b="0" kern="0" dirty="0"/>
              <a:t>– Pro Mini</a:t>
            </a:r>
            <a:r>
              <a:rPr lang="ko-KR" altLang="en-US" sz="2800" b="0" kern="0" dirty="0"/>
              <a:t> </a:t>
            </a:r>
            <a:endParaRPr lang="ko-KR" altLang="en-US" sz="3600" b="0" kern="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E0725DD-12DB-1E21-EAB7-68888DB01A77}"/>
              </a:ext>
            </a:extLst>
          </p:cNvPr>
          <p:cNvSpPr/>
          <p:nvPr/>
        </p:nvSpPr>
        <p:spPr>
          <a:xfrm>
            <a:off x="3922208" y="2566035"/>
            <a:ext cx="4752528" cy="31247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/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ko-KR" altLang="en-US" sz="1800" dirty="0">
                <a:solidFill>
                  <a:schemeClr val="tx1"/>
                </a:solidFill>
              </a:rPr>
              <a:t>암밴드에서 모션인식 후 데이터 송신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ko-KR" altLang="en-US" sz="1800" dirty="0">
                <a:solidFill>
                  <a:schemeClr val="tx1"/>
                </a:solidFill>
              </a:rPr>
              <a:t>암밴드와 블루투스 연결된 </a:t>
            </a:r>
            <a:r>
              <a:rPr lang="en-US" altLang="ko-KR" sz="1800" dirty="0">
                <a:solidFill>
                  <a:schemeClr val="tx1"/>
                </a:solidFill>
              </a:rPr>
              <a:t>HM-10</a:t>
            </a:r>
            <a:r>
              <a:rPr lang="ko-KR" altLang="en-US" sz="1800" dirty="0">
                <a:solidFill>
                  <a:schemeClr val="tx1"/>
                </a:solidFill>
              </a:rPr>
              <a:t>이 암밴드에서 보낸 데이터 수신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ko-KR" altLang="en-US" sz="1800" dirty="0">
                <a:solidFill>
                  <a:schemeClr val="tx1"/>
                </a:solidFill>
              </a:rPr>
              <a:t>수신한 데이터를 시리얼 통신을 통해 </a:t>
            </a:r>
            <a:r>
              <a:rPr lang="en-US" altLang="ko-KR" sz="1800" dirty="0">
                <a:solidFill>
                  <a:schemeClr val="tx1"/>
                </a:solidFill>
              </a:rPr>
              <a:t>Pro Mini</a:t>
            </a:r>
            <a:r>
              <a:rPr lang="ko-KR" altLang="en-US" sz="1800" dirty="0">
                <a:solidFill>
                  <a:schemeClr val="tx1"/>
                </a:solidFill>
              </a:rPr>
              <a:t>로 전송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en-US" altLang="ko-KR" sz="1800" dirty="0">
                <a:solidFill>
                  <a:schemeClr val="tx1"/>
                </a:solidFill>
              </a:rPr>
              <a:t>Pro Mini</a:t>
            </a:r>
            <a:r>
              <a:rPr lang="ko-KR" altLang="en-US" sz="1800" dirty="0">
                <a:solidFill>
                  <a:schemeClr val="tx1"/>
                </a:solidFill>
              </a:rPr>
              <a:t>에서 수신한 데이터 정제 </a:t>
            </a:r>
            <a:endParaRPr lang="en-US" altLang="ko-KR" sz="1800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FC04183-69F6-3B64-5A25-CB27F2206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72" y="1962795"/>
            <a:ext cx="3104760" cy="403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40086"/>
      </p:ext>
    </p:ext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기술 개발 과제의 목표 및 필요성</a:t>
            </a:r>
            <a:r>
              <a:rPr lang="en-US" altLang="ko-KR" dirty="0"/>
              <a:t>(11/12)</a:t>
            </a:r>
            <a:endParaRPr lang="ko-KR" altLang="en-US" dirty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 bwMode="auto">
          <a:xfrm>
            <a:off x="199042" y="1142984"/>
            <a:ext cx="8704958" cy="4286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카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. </a:t>
            </a: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데이터 처리 과정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(2/4)</a:t>
            </a:r>
            <a:endParaRPr kumimoji="1" lang="ko-KR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/>
          <a:lstStyle/>
          <a:p>
            <a:r>
              <a:rPr lang="en-US" altLang="ko-KR" dirty="0"/>
              <a:t>6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C593CDAC-E2E2-7F42-86AA-F618012908A8}"/>
              </a:ext>
            </a:extLst>
          </p:cNvPr>
          <p:cNvSpPr txBox="1">
            <a:spLocks/>
          </p:cNvSpPr>
          <p:nvPr/>
        </p:nvSpPr>
        <p:spPr bwMode="auto">
          <a:xfrm>
            <a:off x="3922208" y="1571612"/>
            <a:ext cx="4906680" cy="994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2pPr>
            <a:lvl3pPr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3pPr>
            <a:lvl4pPr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4pPr>
            <a:lvl5pPr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r>
              <a:rPr lang="en-US" altLang="ko-KR" sz="2800" b="0" kern="0" dirty="0"/>
              <a:t>2. </a:t>
            </a:r>
            <a:r>
              <a:rPr lang="en-US" altLang="ko-KR" sz="2800" b="0" dirty="0"/>
              <a:t>Pro Mini – Raspberry Pi </a:t>
            </a:r>
            <a:endParaRPr lang="ko-KR" altLang="en-US" sz="3600" b="0" kern="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E0725DD-12DB-1E21-EAB7-68888DB01A77}"/>
              </a:ext>
            </a:extLst>
          </p:cNvPr>
          <p:cNvSpPr/>
          <p:nvPr/>
        </p:nvSpPr>
        <p:spPr>
          <a:xfrm>
            <a:off x="3922208" y="2566035"/>
            <a:ext cx="4752528" cy="31247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/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en-US" altLang="ko-KR" sz="1800" dirty="0">
                <a:solidFill>
                  <a:schemeClr val="tx1"/>
                </a:solidFill>
              </a:rPr>
              <a:t>Pro Mini</a:t>
            </a:r>
            <a:r>
              <a:rPr lang="ko-KR" altLang="en-US" sz="1800" dirty="0">
                <a:solidFill>
                  <a:schemeClr val="tx1"/>
                </a:solidFill>
              </a:rPr>
              <a:t>에서 정제된 데이터를 </a:t>
            </a:r>
            <a:r>
              <a:rPr lang="en-US" altLang="ko-KR" sz="1800" dirty="0">
                <a:solidFill>
                  <a:schemeClr val="tx1"/>
                </a:solidFill>
              </a:rPr>
              <a:t>USB to TTL Serial</a:t>
            </a:r>
            <a:r>
              <a:rPr lang="ko-KR" altLang="en-US" sz="1800" dirty="0">
                <a:solidFill>
                  <a:schemeClr val="tx1"/>
                </a:solidFill>
              </a:rPr>
              <a:t> 케이블을 통해 라즈베리 파이에게 전송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ko-KR" altLang="en-US" sz="1800" dirty="0">
                <a:solidFill>
                  <a:schemeClr val="tx1"/>
                </a:solidFill>
              </a:rPr>
              <a:t>라즈베리 파이에서 구분자를 통해 한 번 더 데이터 정제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ko-KR" altLang="en-US" sz="1800" dirty="0">
                <a:solidFill>
                  <a:schemeClr val="tx1"/>
                </a:solidFill>
              </a:rPr>
              <a:t>최종적으로 나온 데이터를 통해 프로그램 제어</a:t>
            </a:r>
            <a:endParaRPr lang="en-US" altLang="ko-KR" sz="1800" dirty="0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7D376F2-FDFC-B816-3664-371A3BA8A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77" y="1956157"/>
            <a:ext cx="3166632" cy="375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10267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357422" y="1533992"/>
            <a:ext cx="6588224" cy="4752528"/>
          </a:xfrm>
        </p:spPr>
        <p:txBody>
          <a:bodyPr>
            <a:normAutofit/>
          </a:bodyPr>
          <a:lstStyle/>
          <a:p>
            <a:pPr marL="1028700" lvl="1" indent="-571500">
              <a:buAutoNum type="arabicPeriod"/>
              <a:defRPr/>
            </a:pPr>
            <a:r>
              <a:rPr lang="ko-KR" altLang="en-US" dirty="0"/>
              <a:t>회사소개</a:t>
            </a:r>
            <a:endParaRPr lang="en-US" altLang="ko-KR" dirty="0"/>
          </a:p>
          <a:p>
            <a:pPr marL="1028700" lvl="1" indent="-571500">
              <a:buAutoNum type="arabicPeriod"/>
              <a:defRPr/>
            </a:pPr>
            <a:r>
              <a:rPr lang="ko-KR" altLang="en-US" dirty="0"/>
              <a:t>기술개발 과제의 목표 및 필요성</a:t>
            </a:r>
            <a:endParaRPr lang="en-US" altLang="ko-KR" dirty="0"/>
          </a:p>
          <a:p>
            <a:pPr marL="1028700" lvl="1" indent="-571500">
              <a:buAutoNum type="arabicPeriod"/>
              <a:defRPr/>
            </a:pPr>
            <a:r>
              <a:rPr lang="ko-KR" altLang="en-US"/>
              <a:t>시장성 </a:t>
            </a:r>
            <a:r>
              <a:rPr lang="ko-KR" altLang="en-US" dirty="0"/>
              <a:t>및 시장 진출 전략</a:t>
            </a:r>
            <a:endParaRPr lang="en-US" altLang="ko-KR" dirty="0"/>
          </a:p>
          <a:p>
            <a:pPr marL="1028700" lvl="1" indent="-571500">
              <a:buAutoNum type="arabicPeriod"/>
              <a:defRPr/>
            </a:pPr>
            <a:r>
              <a:rPr lang="ko-KR" altLang="en-US" dirty="0"/>
              <a:t>신청 사유 및 지원 활용 계획</a:t>
            </a:r>
            <a:endParaRPr lang="en-US" altLang="ko-KR" dirty="0"/>
          </a:p>
          <a:p>
            <a:pPr marL="1028700" lvl="1" indent="-571500">
              <a:buAutoNum type="arabicPeriod"/>
              <a:defRPr/>
            </a:pPr>
            <a:r>
              <a:rPr lang="ko-KR" altLang="en-US" dirty="0"/>
              <a:t>추진 목표 및 계획</a:t>
            </a:r>
            <a:endParaRPr lang="en-US" altLang="ko-KR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419872" y="476672"/>
            <a:ext cx="2217428" cy="4092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목    차</a:t>
            </a:r>
          </a:p>
        </p:txBody>
      </p:sp>
      <p:pic>
        <p:nvPicPr>
          <p:cNvPr id="7" name="Picture 100" descr="D:\김정숙-백업\김정숙-개인자료\유환규-폴더\창신정보통신-면접자료\전공-ne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12776"/>
            <a:ext cx="2816225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18591392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기술 개발 과제의 목표 및 필요성</a:t>
            </a:r>
            <a:r>
              <a:rPr lang="en-US" altLang="ko-KR" dirty="0"/>
              <a:t>(11/12)</a:t>
            </a:r>
            <a:endParaRPr lang="ko-KR" altLang="en-US" dirty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 bwMode="auto">
          <a:xfrm>
            <a:off x="199042" y="1142984"/>
            <a:ext cx="8704958" cy="4286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카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. </a:t>
            </a: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데이터 처리 과정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(3/4)</a:t>
            </a:r>
            <a:endParaRPr kumimoji="1" lang="ko-KR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/>
          <a:lstStyle/>
          <a:p>
            <a:r>
              <a:rPr lang="en-US" altLang="ko-KR" dirty="0"/>
              <a:t>6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C593CDAC-E2E2-7F42-86AA-F618012908A8}"/>
              </a:ext>
            </a:extLst>
          </p:cNvPr>
          <p:cNvSpPr txBox="1">
            <a:spLocks/>
          </p:cNvSpPr>
          <p:nvPr/>
        </p:nvSpPr>
        <p:spPr bwMode="auto">
          <a:xfrm>
            <a:off x="3922208" y="1571612"/>
            <a:ext cx="4906680" cy="994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2pPr>
            <a:lvl3pPr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3pPr>
            <a:lvl4pPr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4pPr>
            <a:lvl5pPr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r>
              <a:rPr lang="en-US" altLang="ko-KR" sz="2800" b="0" kern="0" dirty="0"/>
              <a:t>3. </a:t>
            </a:r>
            <a:r>
              <a:rPr lang="en-US" altLang="ko-KR" sz="2800" b="0" dirty="0"/>
              <a:t>Pro Mini </a:t>
            </a:r>
            <a:r>
              <a:rPr lang="ko-KR" altLang="en-US" sz="2800" b="0" dirty="0"/>
              <a:t>내부 데이터 처리</a:t>
            </a:r>
            <a:endParaRPr lang="ko-KR" altLang="en-US" sz="3600" b="0" kern="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E0725DD-12DB-1E21-EAB7-68888DB01A77}"/>
              </a:ext>
            </a:extLst>
          </p:cNvPr>
          <p:cNvSpPr/>
          <p:nvPr/>
        </p:nvSpPr>
        <p:spPr>
          <a:xfrm>
            <a:off x="3922208" y="2566035"/>
            <a:ext cx="4752528" cy="31247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/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ko-KR" altLang="en-US" sz="1800" dirty="0" err="1">
                <a:solidFill>
                  <a:schemeClr val="tx1"/>
                </a:solidFill>
              </a:rPr>
              <a:t>아두이노에서</a:t>
            </a:r>
            <a:r>
              <a:rPr lang="ko-KR" altLang="en-US" sz="1800" dirty="0">
                <a:solidFill>
                  <a:schemeClr val="tx1"/>
                </a:solidFill>
              </a:rPr>
              <a:t> </a:t>
            </a:r>
            <a:r>
              <a:rPr lang="en-US" altLang="ko-KR" sz="1800" dirty="0" err="1">
                <a:solidFill>
                  <a:schemeClr val="tx1"/>
                </a:solidFill>
              </a:rPr>
              <a:t>sernum</a:t>
            </a:r>
            <a:r>
              <a:rPr lang="ko-KR" altLang="en-US" sz="1800" dirty="0">
                <a:solidFill>
                  <a:schemeClr val="tx1"/>
                </a:solidFill>
              </a:rPr>
              <a:t>은 암밴드에서 인식한 동작번호를 의미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ko-KR" altLang="en-US" sz="1800" dirty="0">
                <a:solidFill>
                  <a:schemeClr val="tx1"/>
                </a:solidFill>
              </a:rPr>
              <a:t>현재 상태번호인 </a:t>
            </a:r>
            <a:r>
              <a:rPr lang="en-US" altLang="ko-KR" sz="1800" dirty="0" err="1">
                <a:solidFill>
                  <a:schemeClr val="tx1"/>
                </a:solidFill>
              </a:rPr>
              <a:t>changenum</a:t>
            </a:r>
            <a:r>
              <a:rPr lang="ko-KR" altLang="en-US" sz="1800" dirty="0">
                <a:solidFill>
                  <a:schemeClr val="tx1"/>
                </a:solidFill>
              </a:rPr>
              <a:t>이 이전 상태번호인 </a:t>
            </a:r>
            <a:r>
              <a:rPr lang="en-US" altLang="ko-KR" sz="1800" dirty="0" err="1">
                <a:solidFill>
                  <a:schemeClr val="tx1"/>
                </a:solidFill>
              </a:rPr>
              <a:t>old_changenum</a:t>
            </a:r>
            <a:r>
              <a:rPr lang="ko-KR" altLang="en-US" sz="1800" dirty="0">
                <a:solidFill>
                  <a:schemeClr val="tx1"/>
                </a:solidFill>
              </a:rPr>
              <a:t>과 다를 경우에 송신을 시작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ko-KR" altLang="en-US" sz="1800" dirty="0">
                <a:solidFill>
                  <a:schemeClr val="tx1"/>
                </a:solidFill>
              </a:rPr>
              <a:t>프로그램 내에서 정한 구분자인 </a:t>
            </a:r>
            <a:r>
              <a:rPr lang="en-US" altLang="ko-KR" sz="1800" dirty="0">
                <a:solidFill>
                  <a:schemeClr val="tx1"/>
                </a:solidFill>
              </a:rPr>
              <a:t>‘[‘, ‘]’</a:t>
            </a:r>
            <a:r>
              <a:rPr lang="ko-KR" altLang="en-US" sz="1800" dirty="0">
                <a:solidFill>
                  <a:schemeClr val="tx1"/>
                </a:solidFill>
              </a:rPr>
              <a:t> 사이에 현재 상태인 </a:t>
            </a:r>
            <a:r>
              <a:rPr lang="en-US" altLang="ko-KR" sz="1800" dirty="0" err="1">
                <a:solidFill>
                  <a:schemeClr val="tx1"/>
                </a:solidFill>
              </a:rPr>
              <a:t>sernum</a:t>
            </a:r>
            <a:r>
              <a:rPr lang="ko-KR" altLang="en-US" sz="1800" dirty="0">
                <a:solidFill>
                  <a:schemeClr val="tx1"/>
                </a:solidFill>
              </a:rPr>
              <a:t>을 넣어 라즈베리 파이와 통신을 하는 </a:t>
            </a:r>
            <a:r>
              <a:rPr lang="en-US" altLang="ko-KR" sz="1800" dirty="0">
                <a:solidFill>
                  <a:schemeClr val="tx1"/>
                </a:solidFill>
              </a:rPr>
              <a:t>Serial Port</a:t>
            </a:r>
            <a:r>
              <a:rPr lang="ko-KR" altLang="en-US" sz="1800" dirty="0">
                <a:solidFill>
                  <a:schemeClr val="tx1"/>
                </a:solidFill>
              </a:rPr>
              <a:t>에 출력</a:t>
            </a:r>
            <a:endParaRPr lang="en-US" altLang="ko-KR" sz="18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9D6390-A0FB-FB57-F002-755B334B2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98" y="4093374"/>
            <a:ext cx="3220830" cy="18690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41247B-F9FC-DF7E-2A4D-5014E0BC1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42" y="1736978"/>
            <a:ext cx="3004806" cy="237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7949"/>
      </p:ext>
    </p:extLst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기술 개발 과제의 목표 및 필요성</a:t>
            </a:r>
            <a:r>
              <a:rPr lang="en-US" altLang="ko-KR" dirty="0"/>
              <a:t>(11/12)</a:t>
            </a:r>
            <a:endParaRPr lang="ko-KR" altLang="en-US" dirty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 bwMode="auto">
          <a:xfrm>
            <a:off x="199042" y="1142984"/>
            <a:ext cx="8704958" cy="4286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카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. </a:t>
            </a: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데이터 처리 과정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(4/4)</a:t>
            </a:r>
            <a:endParaRPr kumimoji="1" lang="ko-KR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/>
          <a:lstStyle/>
          <a:p>
            <a:r>
              <a:rPr lang="en-US" altLang="ko-KR" dirty="0"/>
              <a:t>6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C593CDAC-E2E2-7F42-86AA-F618012908A8}"/>
              </a:ext>
            </a:extLst>
          </p:cNvPr>
          <p:cNvSpPr txBox="1">
            <a:spLocks/>
          </p:cNvSpPr>
          <p:nvPr/>
        </p:nvSpPr>
        <p:spPr bwMode="auto">
          <a:xfrm>
            <a:off x="3922208" y="1571612"/>
            <a:ext cx="4906680" cy="994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2pPr>
            <a:lvl3pPr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3pPr>
            <a:lvl4pPr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4pPr>
            <a:lvl5pPr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r>
              <a:rPr lang="en-US" altLang="ko-KR" sz="2800" b="0" kern="0" dirty="0"/>
              <a:t>4. </a:t>
            </a:r>
            <a:r>
              <a:rPr lang="ko-KR" altLang="en-US" sz="2800" b="0" kern="0" dirty="0"/>
              <a:t>라즈베리 </a:t>
            </a:r>
            <a:r>
              <a:rPr lang="ko-KR" altLang="en-US" sz="2800" b="0" dirty="0"/>
              <a:t>내부 데이터 처리</a:t>
            </a:r>
            <a:endParaRPr lang="ko-KR" altLang="en-US" sz="3600" b="0" kern="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E0725DD-12DB-1E21-EAB7-68888DB01A77}"/>
              </a:ext>
            </a:extLst>
          </p:cNvPr>
          <p:cNvSpPr/>
          <p:nvPr/>
        </p:nvSpPr>
        <p:spPr>
          <a:xfrm>
            <a:off x="3922208" y="2566035"/>
            <a:ext cx="4752528" cy="31247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/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ko-KR" altLang="en-US" sz="1800" dirty="0" err="1">
                <a:solidFill>
                  <a:schemeClr val="tx1"/>
                </a:solidFill>
              </a:rPr>
              <a:t>아두이노에서</a:t>
            </a:r>
            <a:r>
              <a:rPr lang="ko-KR" altLang="en-US" sz="1800" dirty="0">
                <a:solidFill>
                  <a:schemeClr val="tx1"/>
                </a:solidFill>
              </a:rPr>
              <a:t> 송신한 데이터를 읽기 위해 </a:t>
            </a:r>
            <a:r>
              <a:rPr lang="en-US" altLang="ko-KR" sz="1800" dirty="0">
                <a:solidFill>
                  <a:schemeClr val="tx1"/>
                </a:solidFill>
              </a:rPr>
              <a:t>Thread</a:t>
            </a:r>
            <a:r>
              <a:rPr lang="ko-KR" altLang="en-US" sz="1800" dirty="0">
                <a:solidFill>
                  <a:schemeClr val="tx1"/>
                </a:solidFill>
              </a:rPr>
              <a:t>를 생성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en-US" altLang="ko-KR" sz="1800" dirty="0">
                <a:solidFill>
                  <a:schemeClr val="tx1"/>
                </a:solidFill>
              </a:rPr>
              <a:t>Thread</a:t>
            </a:r>
            <a:r>
              <a:rPr lang="ko-KR" altLang="en-US" sz="1800" dirty="0">
                <a:solidFill>
                  <a:schemeClr val="tx1"/>
                </a:solidFill>
              </a:rPr>
              <a:t>는 </a:t>
            </a:r>
            <a:r>
              <a:rPr lang="en-US" altLang="ko-KR" sz="1800" dirty="0">
                <a:solidFill>
                  <a:schemeClr val="tx1"/>
                </a:solidFill>
              </a:rPr>
              <a:t>Serial</a:t>
            </a:r>
            <a:r>
              <a:rPr lang="ko-KR" altLang="en-US" sz="1800" dirty="0">
                <a:solidFill>
                  <a:schemeClr val="tx1"/>
                </a:solidFill>
              </a:rPr>
              <a:t> </a:t>
            </a:r>
            <a:r>
              <a:rPr lang="en-US" altLang="ko-KR" sz="1800" dirty="0">
                <a:solidFill>
                  <a:schemeClr val="tx1"/>
                </a:solidFill>
              </a:rPr>
              <a:t>Port</a:t>
            </a:r>
            <a:r>
              <a:rPr lang="ko-KR" altLang="en-US" sz="1800" dirty="0">
                <a:solidFill>
                  <a:schemeClr val="tx1"/>
                </a:solidFill>
              </a:rPr>
              <a:t>에서 넘어오는 데이터를 읽고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이전에 정한 구분자를 통해 중요 데이터만 추출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ko-KR" altLang="en-US" sz="1800" dirty="0">
                <a:solidFill>
                  <a:schemeClr val="tx1"/>
                </a:solidFill>
              </a:rPr>
              <a:t>추출한 데이터를 메인 프로그램에서 받아들여 프로그램 제어</a:t>
            </a:r>
            <a:endParaRPr lang="en-US" altLang="ko-KR" sz="1800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87434FD-D86D-1A4E-DF2A-035C234C4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42" y="2521935"/>
            <a:ext cx="3436854" cy="20090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2FE07D9-EC2C-0239-9AA1-8DF888F42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42" y="1776532"/>
            <a:ext cx="3436854" cy="7586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761CC28-F03C-3C7E-1D26-23B48997F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42" y="4530981"/>
            <a:ext cx="3436854" cy="170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86160"/>
      </p:ext>
    </p:extLst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기술 개발 과제의 목표 및 필요성</a:t>
            </a:r>
            <a:r>
              <a:rPr lang="en-US" altLang="ko-KR" dirty="0"/>
              <a:t>(12/12)</a:t>
            </a:r>
            <a:endParaRPr lang="ko-KR" altLang="en-US" dirty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/>
          <a:lstStyle/>
          <a:p>
            <a:r>
              <a:rPr lang="en-US" altLang="ko-KR" dirty="0"/>
              <a:t>7</a:t>
            </a:r>
          </a:p>
        </p:txBody>
      </p:sp>
      <p:sp>
        <p:nvSpPr>
          <p:cNvPr id="10" name="직사각형 9"/>
          <p:cNvSpPr/>
          <p:nvPr/>
        </p:nvSpPr>
        <p:spPr bwMode="auto">
          <a:xfrm>
            <a:off x="199042" y="1142984"/>
            <a:ext cx="3558204" cy="4286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타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. </a:t>
            </a: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프로그램 실행 영상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(1/3)</a:t>
            </a:r>
            <a:endParaRPr kumimoji="1" lang="ko-KR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4010E6A-2942-44BA-B800-431021B6A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67C73F-255E-CD67-A513-BF6910994FA5}"/>
              </a:ext>
            </a:extLst>
          </p:cNvPr>
          <p:cNvSpPr/>
          <p:nvPr/>
        </p:nvSpPr>
        <p:spPr>
          <a:xfrm>
            <a:off x="293202" y="2549792"/>
            <a:ext cx="3462237" cy="35207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/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ko-KR" altLang="en-US" sz="1800" dirty="0">
                <a:solidFill>
                  <a:schemeClr val="tx1"/>
                </a:solidFill>
              </a:rPr>
              <a:t>프로그램을 실행하면 </a:t>
            </a:r>
            <a:r>
              <a:rPr lang="en-US" altLang="ko-KR" sz="1800" dirty="0">
                <a:solidFill>
                  <a:schemeClr val="tx1"/>
                </a:solidFill>
              </a:rPr>
              <a:t>Pro Mini</a:t>
            </a:r>
            <a:r>
              <a:rPr lang="ko-KR" altLang="en-US" sz="1800" dirty="0">
                <a:solidFill>
                  <a:schemeClr val="tx1"/>
                </a:solidFill>
              </a:rPr>
              <a:t>에서</a:t>
            </a:r>
            <a:r>
              <a:rPr lang="en-US" altLang="ko-KR" sz="1800" dirty="0">
                <a:solidFill>
                  <a:schemeClr val="tx1"/>
                </a:solidFill>
              </a:rPr>
              <a:t> </a:t>
            </a:r>
            <a:r>
              <a:rPr lang="ko-KR" altLang="en-US" sz="1800" dirty="0">
                <a:solidFill>
                  <a:schemeClr val="tx1"/>
                </a:solidFill>
              </a:rPr>
              <a:t>암밴드와의</a:t>
            </a:r>
            <a:r>
              <a:rPr lang="en-US" altLang="ko-KR" sz="1800" dirty="0">
                <a:solidFill>
                  <a:schemeClr val="tx1"/>
                </a:solidFill>
              </a:rPr>
              <a:t> </a:t>
            </a:r>
            <a:r>
              <a:rPr lang="ko-KR" altLang="en-US" sz="1800" dirty="0">
                <a:solidFill>
                  <a:schemeClr val="tx1"/>
                </a:solidFill>
              </a:rPr>
              <a:t>연결을 탐지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ko-KR" altLang="en-US" sz="1800" dirty="0">
                <a:solidFill>
                  <a:schemeClr val="tx1"/>
                </a:solidFill>
              </a:rPr>
              <a:t>연결이 완료되면 프로그램에서 데이터 수신이 가능해짐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ko-KR" altLang="en-US" sz="1800" dirty="0">
                <a:solidFill>
                  <a:schemeClr val="tx1"/>
                </a:solidFill>
              </a:rPr>
              <a:t>스크린을 터치하여 원하는 게임을 선택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marL="457200" indent="-457200" latinLnBrk="0">
              <a:lnSpc>
                <a:spcPct val="1200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ko-KR" altLang="en-US" dirty="0">
                <a:solidFill>
                  <a:schemeClr val="tx1"/>
                </a:solidFill>
              </a:rPr>
              <a:t>손동작을 통해 게임 플레이</a:t>
            </a:r>
            <a:endParaRPr lang="en-US" altLang="ko-KR" sz="1800" dirty="0">
              <a:solidFill>
                <a:schemeClr val="tx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13AFB51A-42CD-AD11-3890-6CAB99E87B28}"/>
              </a:ext>
            </a:extLst>
          </p:cNvPr>
          <p:cNvSpPr txBox="1">
            <a:spLocks/>
          </p:cNvSpPr>
          <p:nvPr/>
        </p:nvSpPr>
        <p:spPr bwMode="auto">
          <a:xfrm>
            <a:off x="217933" y="1555370"/>
            <a:ext cx="4906680" cy="994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2pPr>
            <a:lvl3pPr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3pPr>
            <a:lvl4pPr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4pPr>
            <a:lvl5pPr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r>
              <a:rPr lang="en-US" altLang="ko-KR" sz="2800" b="0" kern="0" dirty="0"/>
              <a:t>1. </a:t>
            </a:r>
            <a:r>
              <a:rPr lang="ko-KR" altLang="en-US" sz="2800" b="0" kern="0" dirty="0"/>
              <a:t>사전준비</a:t>
            </a:r>
            <a:r>
              <a:rPr lang="en-US" altLang="ko-KR" sz="2800" b="0" kern="0" dirty="0"/>
              <a:t>(</a:t>
            </a:r>
            <a:r>
              <a:rPr lang="en-US" altLang="ko-KR" sz="2800" b="0" kern="0" dirty="0" err="1"/>
              <a:t>Myo</a:t>
            </a:r>
            <a:r>
              <a:rPr lang="en-US" altLang="ko-KR" sz="2800" b="0" kern="0" dirty="0"/>
              <a:t> </a:t>
            </a:r>
            <a:r>
              <a:rPr lang="ko-KR" altLang="en-US" sz="2800" b="0" kern="0" dirty="0"/>
              <a:t>연결</a:t>
            </a:r>
            <a:r>
              <a:rPr lang="en-US" altLang="ko-KR" sz="2800" b="0" kern="0" dirty="0"/>
              <a:t>)</a:t>
            </a:r>
            <a:endParaRPr lang="ko-KR" altLang="en-US" sz="3600" b="0" kern="0" dirty="0"/>
          </a:p>
        </p:txBody>
      </p:sp>
      <p:pic>
        <p:nvPicPr>
          <p:cNvPr id="11" name="KakaoTalk_20221230_224125425">
            <a:hlinkClick r:id="" action="ppaction://media"/>
            <a:extLst>
              <a:ext uri="{FF2B5EF4-FFF2-40B4-BE49-F238E27FC236}">
                <a16:creationId xmlns:a16="http://schemas.microsoft.com/office/drawing/2014/main" id="{3DE992C4-4F39-407E-857F-7D819C0616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55169" y="1196752"/>
            <a:ext cx="4906681" cy="487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2976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1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기술 개발 과제의 목표 및 필요성</a:t>
            </a:r>
            <a:r>
              <a:rPr lang="en-US" altLang="ko-KR" dirty="0"/>
              <a:t>(12/12)</a:t>
            </a:r>
            <a:endParaRPr lang="ko-KR" altLang="en-US" dirty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/>
          <a:lstStyle/>
          <a:p>
            <a:r>
              <a:rPr lang="en-US" altLang="ko-KR" dirty="0"/>
              <a:t>7</a:t>
            </a:r>
          </a:p>
        </p:txBody>
      </p:sp>
      <p:sp>
        <p:nvSpPr>
          <p:cNvPr id="10" name="직사각형 9"/>
          <p:cNvSpPr/>
          <p:nvPr/>
        </p:nvSpPr>
        <p:spPr bwMode="auto">
          <a:xfrm>
            <a:off x="199042" y="1142984"/>
            <a:ext cx="3558204" cy="4286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타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. </a:t>
            </a: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프로그램 실행 영상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(2/3)</a:t>
            </a:r>
            <a:endParaRPr kumimoji="1" lang="ko-KR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4010E6A-2942-44BA-B800-431021B6A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67C73F-255E-CD67-A513-BF6910994FA5}"/>
              </a:ext>
            </a:extLst>
          </p:cNvPr>
          <p:cNvSpPr/>
          <p:nvPr/>
        </p:nvSpPr>
        <p:spPr>
          <a:xfrm>
            <a:off x="293202" y="2549792"/>
            <a:ext cx="3462237" cy="35207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/>
          <a:p>
            <a:pPr marL="342900" indent="-228600" latinLnBrk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</a:rPr>
              <a:t>컴퓨터와 가위바위보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marL="342900" indent="-228600" latinLnBrk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</a:rPr>
              <a:t>그림이 움직일 때 원하는 동작</a:t>
            </a:r>
            <a:r>
              <a:rPr lang="en-US" altLang="ko-KR" sz="1800" dirty="0">
                <a:solidFill>
                  <a:schemeClr val="tx1"/>
                </a:solidFill>
              </a:rPr>
              <a:t>(</a:t>
            </a:r>
            <a:r>
              <a:rPr lang="ko-KR" altLang="en-US" sz="1800" dirty="0">
                <a:solidFill>
                  <a:schemeClr val="tx1"/>
                </a:solidFill>
              </a:rPr>
              <a:t>가위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바위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보</a:t>
            </a:r>
            <a:r>
              <a:rPr lang="en-US" altLang="ko-KR" sz="1800" dirty="0">
                <a:solidFill>
                  <a:schemeClr val="tx1"/>
                </a:solidFill>
              </a:rPr>
              <a:t>) </a:t>
            </a:r>
            <a:r>
              <a:rPr lang="ko-KR" altLang="en-US" sz="1800" dirty="0">
                <a:solidFill>
                  <a:schemeClr val="tx1"/>
                </a:solidFill>
              </a:rPr>
              <a:t>가능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marL="342900" indent="-228600" latinLnBrk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</a:rPr>
              <a:t>동작이 멈췄을 땐 </a:t>
            </a:r>
            <a:r>
              <a:rPr lang="en-US" altLang="ko-KR" sz="1800" dirty="0">
                <a:solidFill>
                  <a:schemeClr val="tx1"/>
                </a:solidFill>
              </a:rPr>
              <a:t>Wave Out</a:t>
            </a:r>
          </a:p>
          <a:p>
            <a:pPr marL="342900" indent="-228600" latinLnBrk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</a:rPr>
              <a:t>가위 </a:t>
            </a:r>
            <a:r>
              <a:rPr lang="en-US" altLang="ko-KR" sz="1800" dirty="0">
                <a:solidFill>
                  <a:schemeClr val="tx1"/>
                </a:solidFill>
              </a:rPr>
              <a:t>= Wave In</a:t>
            </a:r>
          </a:p>
          <a:p>
            <a:pPr marL="342900" indent="-228600" latinLnBrk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</a:rPr>
              <a:t>바위 </a:t>
            </a:r>
            <a:r>
              <a:rPr lang="en-US" altLang="ko-KR" sz="1800" dirty="0">
                <a:solidFill>
                  <a:schemeClr val="tx1"/>
                </a:solidFill>
              </a:rPr>
              <a:t>= FIST</a:t>
            </a:r>
          </a:p>
          <a:p>
            <a:pPr marL="342900" indent="-228600" latinLnBrk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</a:rPr>
              <a:t>보 </a:t>
            </a:r>
            <a:r>
              <a:rPr lang="en-US" altLang="ko-KR" sz="1800" dirty="0">
                <a:solidFill>
                  <a:schemeClr val="tx1"/>
                </a:solidFill>
              </a:rPr>
              <a:t>= Finger Spread</a:t>
            </a:r>
          </a:p>
          <a:p>
            <a:pPr marL="342900" indent="-228600" latinLnBrk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</a:rPr>
              <a:t>게임 재개 </a:t>
            </a:r>
            <a:r>
              <a:rPr lang="en-US" altLang="ko-KR" sz="1800" dirty="0">
                <a:solidFill>
                  <a:schemeClr val="tx1"/>
                </a:solidFill>
              </a:rPr>
              <a:t>= Wave Out</a:t>
            </a:r>
          </a:p>
          <a:p>
            <a:pPr marL="342900" indent="-228600" latinLnBrk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</a:rPr>
              <a:t>나가기 </a:t>
            </a:r>
            <a:r>
              <a:rPr lang="en-US" altLang="ko-KR" sz="1800" dirty="0">
                <a:solidFill>
                  <a:schemeClr val="tx1"/>
                </a:solidFill>
              </a:rPr>
              <a:t>= Double Tap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13AFB51A-42CD-AD11-3890-6CAB99E87B28}"/>
              </a:ext>
            </a:extLst>
          </p:cNvPr>
          <p:cNvSpPr txBox="1">
            <a:spLocks/>
          </p:cNvSpPr>
          <p:nvPr/>
        </p:nvSpPr>
        <p:spPr bwMode="auto">
          <a:xfrm>
            <a:off x="217933" y="1555370"/>
            <a:ext cx="4906680" cy="994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2pPr>
            <a:lvl3pPr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3pPr>
            <a:lvl4pPr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4pPr>
            <a:lvl5pPr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r>
              <a:rPr lang="en-US" altLang="ko-KR" sz="2800" b="0" kern="0" dirty="0"/>
              <a:t>2. </a:t>
            </a:r>
            <a:r>
              <a:rPr lang="ko-KR" altLang="en-US" sz="2800" b="0" kern="0" dirty="0"/>
              <a:t>가위바위보 게임</a:t>
            </a:r>
            <a:endParaRPr lang="ko-KR" altLang="en-US" sz="3600" b="0" kern="0" dirty="0"/>
          </a:p>
        </p:txBody>
      </p:sp>
      <p:pic>
        <p:nvPicPr>
          <p:cNvPr id="7" name="KakaoTalk_20221230_222618398">
            <a:hlinkClick r:id="" action="ppaction://media"/>
            <a:extLst>
              <a:ext uri="{FF2B5EF4-FFF2-40B4-BE49-F238E27FC236}">
                <a16:creationId xmlns:a16="http://schemas.microsoft.com/office/drawing/2014/main" id="{5109D0E6-FC11-CFBE-9135-1FBC7EF581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6413" r="-798" b="10088"/>
          <a:stretch/>
        </p:blipFill>
        <p:spPr>
          <a:xfrm>
            <a:off x="4211960" y="1177143"/>
            <a:ext cx="4464496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09195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기술 개발 과제의 목표 및 필요성</a:t>
            </a:r>
            <a:r>
              <a:rPr lang="en-US" altLang="ko-KR" dirty="0"/>
              <a:t>(12/12)</a:t>
            </a:r>
            <a:endParaRPr lang="ko-KR" altLang="en-US" dirty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/>
          <a:lstStyle/>
          <a:p>
            <a:r>
              <a:rPr lang="en-US" altLang="ko-KR" dirty="0"/>
              <a:t>7</a:t>
            </a:r>
          </a:p>
        </p:txBody>
      </p:sp>
      <p:sp>
        <p:nvSpPr>
          <p:cNvPr id="10" name="직사각형 9"/>
          <p:cNvSpPr/>
          <p:nvPr/>
        </p:nvSpPr>
        <p:spPr bwMode="auto">
          <a:xfrm>
            <a:off x="199042" y="1142984"/>
            <a:ext cx="3558204" cy="4286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타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. </a:t>
            </a: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프로그램 실행 영상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(3/3)</a:t>
            </a:r>
            <a:endParaRPr kumimoji="1" lang="ko-KR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4010E6A-2942-44BA-B800-431021B6A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67C73F-255E-CD67-A513-BF6910994FA5}"/>
              </a:ext>
            </a:extLst>
          </p:cNvPr>
          <p:cNvSpPr/>
          <p:nvPr/>
        </p:nvSpPr>
        <p:spPr>
          <a:xfrm>
            <a:off x="293202" y="2549792"/>
            <a:ext cx="3462237" cy="35207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/>
          <a:p>
            <a:pPr marL="457200" indent="-228600" latinLnBrk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tx1"/>
                </a:solidFill>
              </a:rPr>
              <a:t>1</a:t>
            </a:r>
            <a:r>
              <a:rPr lang="ko-KR" altLang="en-US" sz="1800" dirty="0">
                <a:solidFill>
                  <a:schemeClr val="tx1"/>
                </a:solidFill>
              </a:rPr>
              <a:t>번 화면이 등장하면 화면을 터치하여 게임 시작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marL="457200" indent="-228600" latinLnBrk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</a:rPr>
              <a:t>조작을 통해 살아남기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marL="457200" indent="-228600" latinLnBrk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</a:rPr>
              <a:t>장애물에 닿으면 사망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marL="457200" indent="-228600" latinLnBrk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</a:rPr>
              <a:t>나가기</a:t>
            </a:r>
            <a:r>
              <a:rPr lang="en-US" altLang="ko-KR" sz="1800" dirty="0">
                <a:solidFill>
                  <a:schemeClr val="tx1"/>
                </a:solidFill>
              </a:rPr>
              <a:t>= Double Tap </a:t>
            </a:r>
          </a:p>
          <a:p>
            <a:pPr marL="457200" indent="-228600" latinLnBrk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</a:rPr>
              <a:t>점프 </a:t>
            </a:r>
            <a:r>
              <a:rPr lang="en-US" altLang="ko-KR" sz="1800" dirty="0">
                <a:solidFill>
                  <a:schemeClr val="tx1"/>
                </a:solidFill>
              </a:rPr>
              <a:t>= Wave Out</a:t>
            </a:r>
            <a:endParaRPr lang="ko-KR" altLang="en-US" sz="1800" dirty="0">
              <a:solidFill>
                <a:schemeClr val="tx1"/>
              </a:solidFill>
            </a:endParaRPr>
          </a:p>
          <a:p>
            <a:pPr marL="457200" indent="-228600" latinLnBrk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</a:rPr>
              <a:t>숙이기 </a:t>
            </a:r>
            <a:r>
              <a:rPr lang="en-US" altLang="ko-KR" sz="1800" dirty="0">
                <a:solidFill>
                  <a:schemeClr val="tx1"/>
                </a:solidFill>
              </a:rPr>
              <a:t>= Wave In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13AFB51A-42CD-AD11-3890-6CAB99E87B28}"/>
              </a:ext>
            </a:extLst>
          </p:cNvPr>
          <p:cNvSpPr txBox="1">
            <a:spLocks/>
          </p:cNvSpPr>
          <p:nvPr/>
        </p:nvSpPr>
        <p:spPr bwMode="auto">
          <a:xfrm>
            <a:off x="217933" y="1555370"/>
            <a:ext cx="3537506" cy="994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2pPr>
            <a:lvl3pPr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3pPr>
            <a:lvl4pPr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4pPr>
            <a:lvl5pPr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r>
              <a:rPr lang="en-US" altLang="ko-KR" sz="2800" b="0" kern="0" dirty="0"/>
              <a:t>3. </a:t>
            </a:r>
            <a:r>
              <a:rPr lang="ko-KR" altLang="en-US" sz="2800" b="0" kern="0" dirty="0"/>
              <a:t>공룡 점프 게임</a:t>
            </a:r>
            <a:endParaRPr lang="ko-KR" altLang="en-US" sz="3600" b="0" kern="0" dirty="0"/>
          </a:p>
        </p:txBody>
      </p:sp>
      <p:pic>
        <p:nvPicPr>
          <p:cNvPr id="7" name="KakaoTalk_20221230_222724473">
            <a:hlinkClick r:id="" action="ppaction://media"/>
            <a:extLst>
              <a:ext uri="{FF2B5EF4-FFF2-40B4-BE49-F238E27FC236}">
                <a16:creationId xmlns:a16="http://schemas.microsoft.com/office/drawing/2014/main" id="{E1719C0F-0ADF-E6C2-E12F-5E2C56BDDE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1839" t="7338" r="16444"/>
          <a:stretch/>
        </p:blipFill>
        <p:spPr>
          <a:xfrm>
            <a:off x="4077492" y="1280791"/>
            <a:ext cx="4752528" cy="478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07118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시장성 및 시장진출 전략</a:t>
            </a:r>
            <a:r>
              <a:rPr lang="en-US" altLang="ko-KR" dirty="0"/>
              <a:t>(1/3)</a:t>
            </a:r>
            <a:endParaRPr lang="ko-KR" altLang="en-US" dirty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/>
          <a:lstStyle/>
          <a:p>
            <a:r>
              <a:rPr lang="en-US" altLang="ko-KR" dirty="0"/>
              <a:t>9</a:t>
            </a:r>
          </a:p>
        </p:txBody>
      </p:sp>
      <p:sp>
        <p:nvSpPr>
          <p:cNvPr id="10" name="직사각형 9"/>
          <p:cNvSpPr/>
          <p:nvPr/>
        </p:nvSpPr>
        <p:spPr bwMode="auto">
          <a:xfrm>
            <a:off x="199042" y="1142984"/>
            <a:ext cx="4944462" cy="4286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가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. </a:t>
            </a: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개발 제품의 시장성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1</a:t>
            </a:r>
            <a:endParaRPr kumimoji="1" lang="ko-KR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15D4EC4-F5C4-499A-888D-092DED91AB66}"/>
              </a:ext>
            </a:extLst>
          </p:cNvPr>
          <p:cNvSpPr/>
          <p:nvPr/>
        </p:nvSpPr>
        <p:spPr>
          <a:xfrm>
            <a:off x="249798" y="1635156"/>
            <a:ext cx="8642682" cy="25139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600" dirty="0"/>
              <a:t>한국보건산업진흥원에 따르면 인구의 고령화와 만성질환자 증가로 인한 의료비 증가 등 사회문제 해결을 위해 빅데이터</a:t>
            </a:r>
            <a:r>
              <a:rPr lang="en-US" altLang="ko-KR" sz="1600" dirty="0"/>
              <a:t>(</a:t>
            </a:r>
            <a:r>
              <a:rPr lang="en-US" altLang="ko-KR" sz="1600" dirty="0" err="1"/>
              <a:t>BigData</a:t>
            </a:r>
            <a:r>
              <a:rPr lang="en-US" altLang="ko-KR" sz="1600" dirty="0"/>
              <a:t>), </a:t>
            </a:r>
            <a:r>
              <a:rPr lang="ko-KR" altLang="en-US" sz="1600" dirty="0"/>
              <a:t>인공지능</a:t>
            </a:r>
            <a:r>
              <a:rPr lang="en-US" altLang="ko-KR" sz="1600" dirty="0"/>
              <a:t>(AI) </a:t>
            </a:r>
            <a:r>
              <a:rPr lang="ko-KR" altLang="en-US" sz="1600" dirty="0"/>
              <a:t>등 디지털 기술과 의료가 접목된 스마트 헬스케어 산업이 확대되고 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급 진전하고 있는 혁신 의료기기 기술 개발에 대응하고</a:t>
            </a:r>
            <a:r>
              <a:rPr lang="en-US" altLang="ko-KR" sz="1600" dirty="0"/>
              <a:t>, </a:t>
            </a:r>
            <a:r>
              <a:rPr lang="ko-KR" altLang="en-US" sz="1600" dirty="0"/>
              <a:t>혁신적인 의료기기의 특성에 맞는 탄력적 규제 체계 확립과 산업 중요성이 증가하고 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2021</a:t>
            </a:r>
            <a:r>
              <a:rPr lang="ko-KR" altLang="en-US" sz="1600" dirty="0"/>
              <a:t>년 의료기기 수출액은 전년 대비 </a:t>
            </a:r>
            <a:r>
              <a:rPr lang="en-US" altLang="ko-KR" sz="1600" dirty="0"/>
              <a:t>13.2% </a:t>
            </a:r>
            <a:r>
              <a:rPr lang="ko-KR" altLang="en-US" sz="1600" dirty="0"/>
              <a:t>증가하여 </a:t>
            </a:r>
            <a:r>
              <a:rPr lang="en-US" altLang="ko-KR" sz="1600" dirty="0"/>
              <a:t>65</a:t>
            </a:r>
            <a:r>
              <a:rPr lang="ko-KR" altLang="en-US" sz="1600" dirty="0"/>
              <a:t>억 달러가 예상되며</a:t>
            </a:r>
            <a:r>
              <a:rPr lang="en-US" altLang="ko-KR" sz="1600" dirty="0"/>
              <a:t>, </a:t>
            </a:r>
            <a:r>
              <a:rPr lang="ko-KR" altLang="en-US" sz="1600" dirty="0"/>
              <a:t>매년 최고 수출액을 경신하여 </a:t>
            </a:r>
            <a:r>
              <a:rPr lang="en-US" altLang="ko-KR" sz="1600" dirty="0"/>
              <a:t>2022</a:t>
            </a:r>
            <a:r>
              <a:rPr lang="ko-KR" altLang="en-US" sz="1600" dirty="0"/>
              <a:t>년에는 </a:t>
            </a:r>
            <a:r>
              <a:rPr lang="en-US" altLang="ko-KR" sz="1600" dirty="0"/>
              <a:t>68</a:t>
            </a:r>
            <a:r>
              <a:rPr lang="ko-KR" altLang="en-US" sz="1600" dirty="0"/>
              <a:t>억 달러</a:t>
            </a:r>
            <a:r>
              <a:rPr lang="en-US" altLang="ko-KR" sz="1600" dirty="0"/>
              <a:t>(</a:t>
            </a:r>
            <a:r>
              <a:rPr lang="ko-KR" altLang="en-US" sz="1600" dirty="0"/>
              <a:t>전년 대비 </a:t>
            </a:r>
            <a:r>
              <a:rPr lang="en-US" altLang="ko-KR" sz="1600" dirty="0"/>
              <a:t>+5.6%) </a:t>
            </a:r>
            <a:r>
              <a:rPr lang="ko-KR" altLang="en-US" sz="1600" dirty="0"/>
              <a:t>수출을 기록하며 성장을 이어갈 전망이다</a:t>
            </a:r>
            <a:r>
              <a:rPr lang="en-US" altLang="ko-KR" sz="1600" dirty="0"/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729C4D-B274-4089-8ABA-C351098F345F}"/>
              </a:ext>
            </a:extLst>
          </p:cNvPr>
          <p:cNvSpPr txBox="1"/>
          <p:nvPr/>
        </p:nvSpPr>
        <p:spPr>
          <a:xfrm>
            <a:off x="5975141" y="4083428"/>
            <a:ext cx="1521376" cy="352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HCI Poppy"/>
                <a:ea typeface="휴먼명조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단위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HCI Poppy"/>
                <a:ea typeface="휴먼명조"/>
              </a:rPr>
              <a:t>: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백만 달러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HCI Poppy"/>
                <a:ea typeface="휴먼명조"/>
              </a:rPr>
              <a:t>, %)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912ED45-DBBC-41E9-83C3-57AEFF4AF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195109"/>
              </p:ext>
            </p:extLst>
          </p:nvPr>
        </p:nvGraphicFramePr>
        <p:xfrm>
          <a:off x="1750659" y="4437112"/>
          <a:ext cx="5640959" cy="1776222"/>
        </p:xfrm>
        <a:graphic>
          <a:graphicData uri="http://schemas.openxmlformats.org/drawingml/2006/table">
            <a:tbl>
              <a:tblPr/>
              <a:tblGrid>
                <a:gridCol w="508127">
                  <a:extLst>
                    <a:ext uri="{9D8B030D-6E8A-4147-A177-3AD203B41FA5}">
                      <a16:colId xmlns:a16="http://schemas.microsoft.com/office/drawing/2014/main" val="3805866719"/>
                    </a:ext>
                  </a:extLst>
                </a:gridCol>
                <a:gridCol w="1067816">
                  <a:extLst>
                    <a:ext uri="{9D8B030D-6E8A-4147-A177-3AD203B41FA5}">
                      <a16:colId xmlns:a16="http://schemas.microsoft.com/office/drawing/2014/main" val="1478980607"/>
                    </a:ext>
                  </a:extLst>
                </a:gridCol>
                <a:gridCol w="508127">
                  <a:extLst>
                    <a:ext uri="{9D8B030D-6E8A-4147-A177-3AD203B41FA5}">
                      <a16:colId xmlns:a16="http://schemas.microsoft.com/office/drawing/2014/main" val="4225910136"/>
                    </a:ext>
                  </a:extLst>
                </a:gridCol>
                <a:gridCol w="508127">
                  <a:extLst>
                    <a:ext uri="{9D8B030D-6E8A-4147-A177-3AD203B41FA5}">
                      <a16:colId xmlns:a16="http://schemas.microsoft.com/office/drawing/2014/main" val="1991131731"/>
                    </a:ext>
                  </a:extLst>
                </a:gridCol>
                <a:gridCol w="508127">
                  <a:extLst>
                    <a:ext uri="{9D8B030D-6E8A-4147-A177-3AD203B41FA5}">
                      <a16:colId xmlns:a16="http://schemas.microsoft.com/office/drawing/2014/main" val="3331572240"/>
                    </a:ext>
                  </a:extLst>
                </a:gridCol>
                <a:gridCol w="508127">
                  <a:extLst>
                    <a:ext uri="{9D8B030D-6E8A-4147-A177-3AD203B41FA5}">
                      <a16:colId xmlns:a16="http://schemas.microsoft.com/office/drawing/2014/main" val="2141645180"/>
                    </a:ext>
                  </a:extLst>
                </a:gridCol>
                <a:gridCol w="508127">
                  <a:extLst>
                    <a:ext uri="{9D8B030D-6E8A-4147-A177-3AD203B41FA5}">
                      <a16:colId xmlns:a16="http://schemas.microsoft.com/office/drawing/2014/main" val="1913367010"/>
                    </a:ext>
                  </a:extLst>
                </a:gridCol>
                <a:gridCol w="508127">
                  <a:extLst>
                    <a:ext uri="{9D8B030D-6E8A-4147-A177-3AD203B41FA5}">
                      <a16:colId xmlns:a16="http://schemas.microsoft.com/office/drawing/2014/main" val="1455002075"/>
                    </a:ext>
                  </a:extLst>
                </a:gridCol>
                <a:gridCol w="508127">
                  <a:extLst>
                    <a:ext uri="{9D8B030D-6E8A-4147-A177-3AD203B41FA5}">
                      <a16:colId xmlns:a16="http://schemas.microsoft.com/office/drawing/2014/main" val="1202571554"/>
                    </a:ext>
                  </a:extLst>
                </a:gridCol>
                <a:gridCol w="508127">
                  <a:extLst>
                    <a:ext uri="{9D8B030D-6E8A-4147-A177-3AD203B41FA5}">
                      <a16:colId xmlns:a16="http://schemas.microsoft.com/office/drawing/2014/main" val="1696138781"/>
                    </a:ext>
                  </a:extLst>
                </a:gridCol>
              </a:tblGrid>
              <a:tr h="260604">
                <a:tc rowSpan="2"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품 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2019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2020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2021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예상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2022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전망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53780"/>
                  </a:ext>
                </a:extLst>
              </a:tr>
              <a:tr h="313309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금액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3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증가율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금액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3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증가율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금액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3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증가율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금액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3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증가율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620721"/>
                  </a:ext>
                </a:extLst>
              </a:tr>
              <a:tr h="300863"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보건산업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15,692 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5.1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21,703 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38.3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25,093 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15.6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27,636 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10.1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452712"/>
                  </a:ext>
                </a:extLst>
              </a:tr>
              <a:tr h="300863">
                <a:tc>
                  <a:txBody>
                    <a:bodyPr/>
                    <a:lstStyle/>
                    <a:p>
                      <a:pPr marL="0" marR="0" indent="0" algn="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의약품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5,184 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9.2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8,428 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62.6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9,509 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12.8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10,128 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6.5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295129"/>
                  </a:ext>
                </a:extLst>
              </a:tr>
              <a:tr h="300863">
                <a:tc>
                  <a:txBody>
                    <a:bodyPr/>
                    <a:lstStyle/>
                    <a:p>
                      <a:pPr marL="0" marR="0" indent="0" algn="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의료기기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3,960 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1.3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5,703 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44.0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6,454 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13.2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6,814 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5.6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623397"/>
                  </a:ext>
                </a:extLst>
              </a:tr>
              <a:tr h="299720">
                <a:tc>
                  <a:txBody>
                    <a:bodyPr/>
                    <a:lstStyle/>
                    <a:p>
                      <a:pPr marL="0" marR="0" indent="0" algn="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화장품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6,548 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4.2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7,572 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15.6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9,130 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20.6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10,694 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17.1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942002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2DF73E5F-42FF-4E60-91DE-60CBBB535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141" y="426977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062276"/>
      </p:ext>
    </p:extLst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/>
          <a:lstStyle/>
          <a:p>
            <a:r>
              <a:rPr lang="en-US" altLang="ko-KR" dirty="0"/>
              <a:t>9</a:t>
            </a:r>
          </a:p>
        </p:txBody>
      </p:sp>
      <p:sp>
        <p:nvSpPr>
          <p:cNvPr id="10" name="직사각형 9"/>
          <p:cNvSpPr/>
          <p:nvPr/>
        </p:nvSpPr>
        <p:spPr bwMode="auto">
          <a:xfrm>
            <a:off x="199042" y="1142984"/>
            <a:ext cx="4944462" cy="4286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나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. </a:t>
            </a: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개발 제품의 시장성 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2</a:t>
            </a:r>
            <a:endParaRPr kumimoji="1" lang="ko-KR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15D4EC4-F5C4-499A-888D-092DED91AB66}"/>
              </a:ext>
            </a:extLst>
          </p:cNvPr>
          <p:cNvSpPr/>
          <p:nvPr/>
        </p:nvSpPr>
        <p:spPr>
          <a:xfrm>
            <a:off x="249798" y="1790094"/>
            <a:ext cx="8642682" cy="20709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600" dirty="0"/>
              <a:t>전 세계 근육 자극장치의 시장은 </a:t>
            </a:r>
            <a:r>
              <a:rPr lang="en-US" altLang="ko-KR" sz="1600" dirty="0"/>
              <a:t>2016</a:t>
            </a:r>
            <a:r>
              <a:rPr lang="ko-KR" altLang="en-US" sz="1600" dirty="0"/>
              <a:t>년 약 </a:t>
            </a:r>
            <a:r>
              <a:rPr lang="en-US" altLang="ko-KR" sz="1600" dirty="0"/>
              <a:t>7</a:t>
            </a:r>
            <a:r>
              <a:rPr lang="ko-KR" altLang="en-US" sz="1600" dirty="0"/>
              <a:t>천억원</a:t>
            </a:r>
            <a:r>
              <a:rPr lang="en-US" altLang="ko-KR" sz="1600" dirty="0"/>
              <a:t>(589</a:t>
            </a:r>
            <a:r>
              <a:rPr lang="ko-KR" altLang="en-US" sz="1600" dirty="0"/>
              <a:t>백만 달러</a:t>
            </a:r>
            <a:r>
              <a:rPr lang="en-US" altLang="ko-KR" sz="1600" dirty="0"/>
              <a:t>)</a:t>
            </a:r>
            <a:r>
              <a:rPr lang="ko-KR" altLang="en-US" sz="1600" dirty="0"/>
              <a:t>에서 </a:t>
            </a:r>
            <a:r>
              <a:rPr lang="en-US" altLang="ko-KR" sz="1600" dirty="0"/>
              <a:t>2025</a:t>
            </a:r>
            <a:r>
              <a:rPr lang="ko-KR" altLang="en-US" sz="1600" dirty="0"/>
              <a:t>년 약 </a:t>
            </a:r>
            <a:r>
              <a:rPr lang="en-US" altLang="ko-KR" sz="1600" dirty="0"/>
              <a:t>1</a:t>
            </a:r>
            <a:r>
              <a:rPr lang="ko-KR" altLang="en-US" sz="1600" dirty="0"/>
              <a:t>조원</a:t>
            </a:r>
            <a:r>
              <a:rPr lang="en-US" altLang="ko-KR" sz="1600" dirty="0"/>
              <a:t>(863</a:t>
            </a:r>
            <a:r>
              <a:rPr lang="ko-KR" altLang="en-US" sz="1600" dirty="0"/>
              <a:t>백만 달러</a:t>
            </a:r>
            <a:r>
              <a:rPr lang="en-US" altLang="ko-KR" sz="1600" dirty="0"/>
              <a:t>)</a:t>
            </a:r>
            <a:r>
              <a:rPr lang="ko-KR" altLang="en-US" sz="1600" dirty="0"/>
              <a:t>까지 연평균 </a:t>
            </a:r>
            <a:r>
              <a:rPr lang="en-US" altLang="ko-KR" sz="1600" dirty="0"/>
              <a:t>4.20%</a:t>
            </a:r>
            <a:r>
              <a:rPr lang="ko-KR" altLang="en-US" sz="1600" dirty="0"/>
              <a:t>로 확대될 전망이다</a:t>
            </a:r>
            <a:r>
              <a:rPr lang="en-US" altLang="ko-KR" sz="1600" dirty="0"/>
              <a:t>. </a:t>
            </a:r>
            <a:r>
              <a:rPr lang="ko-KR" altLang="en-US" sz="1600" dirty="0"/>
              <a:t>특히 </a:t>
            </a:r>
            <a:r>
              <a:rPr lang="ko-KR" altLang="en-US" sz="1600" dirty="0" err="1"/>
              <a:t>기능식</a:t>
            </a:r>
            <a:r>
              <a:rPr lang="ko-KR" altLang="en-US" sz="1600" dirty="0"/>
              <a:t> 전기 자극장치</a:t>
            </a:r>
            <a:r>
              <a:rPr lang="en-US" altLang="ko-KR" sz="1600" dirty="0"/>
              <a:t>(FES) </a:t>
            </a:r>
            <a:r>
              <a:rPr lang="ko-KR" altLang="en-US" sz="1600" dirty="0"/>
              <a:t>시장은 </a:t>
            </a:r>
            <a:r>
              <a:rPr lang="en-US" altLang="ko-KR" sz="1600" dirty="0"/>
              <a:t>2016</a:t>
            </a:r>
            <a:r>
              <a:rPr lang="ko-KR" altLang="en-US" sz="1600" dirty="0"/>
              <a:t>년 약 </a:t>
            </a:r>
            <a:r>
              <a:rPr lang="en-US" altLang="ko-KR" sz="1600" dirty="0"/>
              <a:t>198</a:t>
            </a:r>
            <a:r>
              <a:rPr lang="ko-KR" altLang="en-US" sz="1600" dirty="0"/>
              <a:t>억 원</a:t>
            </a:r>
            <a:r>
              <a:rPr lang="en-US" altLang="ko-KR" sz="1600" dirty="0"/>
              <a:t>(16.50</a:t>
            </a:r>
            <a:r>
              <a:rPr lang="ko-KR" altLang="en-US" sz="1600" dirty="0"/>
              <a:t>백만 달러</a:t>
            </a:r>
            <a:r>
              <a:rPr lang="en-US" altLang="ko-KR" sz="1600" dirty="0"/>
              <a:t>)</a:t>
            </a:r>
            <a:r>
              <a:rPr lang="ko-KR" altLang="en-US" sz="1600" dirty="0"/>
              <a:t>에서 </a:t>
            </a:r>
            <a:r>
              <a:rPr lang="en-US" altLang="ko-KR" sz="1600" dirty="0"/>
              <a:t>2025</a:t>
            </a:r>
            <a:r>
              <a:rPr lang="ko-KR" altLang="en-US" sz="1600" dirty="0"/>
              <a:t>년 까지 약 </a:t>
            </a:r>
            <a:r>
              <a:rPr lang="en-US" altLang="ko-KR" sz="1600" dirty="0"/>
              <a:t>310</a:t>
            </a:r>
            <a:r>
              <a:rPr lang="ko-KR" altLang="en-US" sz="1600" dirty="0"/>
              <a:t>억 원</a:t>
            </a:r>
            <a:r>
              <a:rPr lang="en-US" altLang="ko-KR" sz="1600" dirty="0"/>
              <a:t>(25.85</a:t>
            </a:r>
            <a:r>
              <a:rPr lang="ko-KR" altLang="en-US" sz="1600" dirty="0"/>
              <a:t>백만 달러</a:t>
            </a:r>
            <a:r>
              <a:rPr lang="en-US" altLang="ko-KR" sz="1600" dirty="0"/>
              <a:t>)</a:t>
            </a:r>
            <a:r>
              <a:rPr lang="ko-KR" altLang="en-US" sz="1600" dirty="0"/>
              <a:t>로 연평균 </a:t>
            </a:r>
            <a:r>
              <a:rPr lang="en-US" altLang="ko-KR" sz="1600" dirty="0"/>
              <a:t>5.11% </a:t>
            </a:r>
            <a:r>
              <a:rPr lang="ko-KR" altLang="en-US" sz="1600" dirty="0"/>
              <a:t>증가했다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국내 신경 조절 자극장치 시장은 아직까지는 생산 및 수출입 실적이 높지는 않고 초기 단계로 예상하고 있다</a:t>
            </a:r>
            <a:r>
              <a:rPr lang="en-US" altLang="ko-KR" sz="1600" dirty="0"/>
              <a:t>. </a:t>
            </a:r>
            <a:r>
              <a:rPr lang="ko-KR" altLang="en-US" sz="1600" dirty="0"/>
              <a:t>하지만 최근에 의약품에서 치료가 어려운 분야인 알츠하이머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파킨슨</a:t>
            </a:r>
            <a:r>
              <a:rPr lang="en-US" altLang="ko-KR" sz="1600" dirty="0"/>
              <a:t>, </a:t>
            </a:r>
            <a:r>
              <a:rPr lang="ko-KR" altLang="en-US" sz="1600" dirty="0"/>
              <a:t>우울증 등 뇌 자극기가 임상적 효과를 나타냄에 따라서 관련 의료기기 시장이 점차 형성되고 있다</a:t>
            </a:r>
            <a:r>
              <a:rPr lang="en-US" altLang="ko-KR" sz="1600" dirty="0"/>
              <a:t>.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2DF73E5F-42FF-4E60-91DE-60CBBB535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141" y="426977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650BB826-12B4-4726-8CB9-1FC949F838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6" y="356372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0" name="_x572598296">
            <a:extLst>
              <a:ext uri="{FF2B5EF4-FFF2-40B4-BE49-F238E27FC236}">
                <a16:creationId xmlns:a16="http://schemas.microsoft.com/office/drawing/2014/main" id="{FFDDBE2E-1B37-4186-B41F-13FE4CBBB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564" y="3889236"/>
            <a:ext cx="5041149" cy="241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제목 1">
            <a:extLst>
              <a:ext uri="{FF2B5EF4-FFF2-40B4-BE49-F238E27FC236}">
                <a16:creationId xmlns:a16="http://schemas.microsoft.com/office/drawing/2014/main" id="{70FE8DD2-D331-4572-B687-EA8495252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4664"/>
            <a:ext cx="8892480" cy="5334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시장성 및 시장진출 전략</a:t>
            </a:r>
            <a:r>
              <a:rPr lang="en-US" altLang="ko-KR" dirty="0"/>
              <a:t>(2/3)</a:t>
            </a:r>
            <a:endParaRPr lang="ko-KR" altLang="en-US" dirty="0"/>
          </a:p>
        </p:txBody>
      </p:sp>
    </p:spTree>
  </p:cSld>
  <p:clrMapOvr>
    <a:masterClrMapping/>
  </p:clrMapOvr>
  <p:transition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/>
          <a:lstStyle/>
          <a:p>
            <a:r>
              <a:rPr lang="en-US" altLang="ko-KR" dirty="0"/>
              <a:t>10</a:t>
            </a:r>
          </a:p>
        </p:txBody>
      </p:sp>
      <p:sp>
        <p:nvSpPr>
          <p:cNvPr id="10" name="직사각형 9"/>
          <p:cNvSpPr/>
          <p:nvPr/>
        </p:nvSpPr>
        <p:spPr bwMode="auto">
          <a:xfrm>
            <a:off x="199042" y="1142984"/>
            <a:ext cx="4944462" cy="4286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다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개발 제품 시장 진출 전략</a:t>
            </a:r>
            <a:endParaRPr kumimoji="1" lang="ko-KR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4B2E869-3D6D-467D-B91D-3BBA4876F17E}"/>
              </a:ext>
            </a:extLst>
          </p:cNvPr>
          <p:cNvSpPr/>
          <p:nvPr/>
        </p:nvSpPr>
        <p:spPr>
          <a:xfrm>
            <a:off x="249798" y="1635156"/>
            <a:ext cx="8642682" cy="200986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600" dirty="0"/>
              <a:t>점점 확대되는 </a:t>
            </a:r>
            <a:r>
              <a:rPr lang="en-US" altLang="ko-KR" sz="1600" dirty="0"/>
              <a:t>4</a:t>
            </a:r>
            <a:r>
              <a:rPr lang="ko-KR" altLang="en-US" sz="1600" dirty="0"/>
              <a:t>차산업인 인공지능</a:t>
            </a:r>
            <a:r>
              <a:rPr lang="en-US" altLang="ko-KR" sz="1600" dirty="0"/>
              <a:t>(AI) </a:t>
            </a:r>
            <a:r>
              <a:rPr lang="ko-KR" altLang="en-US" sz="1600" dirty="0"/>
              <a:t>헬스케어 시장의 규모에 따라 발 맞추어 사물인터넷</a:t>
            </a:r>
            <a:r>
              <a:rPr lang="en-US" altLang="ko-KR" sz="1600" dirty="0"/>
              <a:t>(IoT)</a:t>
            </a:r>
            <a:r>
              <a:rPr lang="ko-KR" altLang="en-US" sz="1600" dirty="0"/>
              <a:t>를 융합한 제품인 것을 강조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환경 분석 </a:t>
            </a:r>
            <a:r>
              <a:rPr lang="en-US" altLang="ko-KR" sz="1600" dirty="0"/>
              <a:t>: </a:t>
            </a:r>
            <a:r>
              <a:rPr lang="ko-KR" altLang="en-US" sz="1600" dirty="0"/>
              <a:t>의료 법 규제 및 정책 조사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고객 분석 </a:t>
            </a:r>
            <a:r>
              <a:rPr lang="en-US" altLang="ko-KR" sz="1600" dirty="0"/>
              <a:t>: </a:t>
            </a:r>
            <a:r>
              <a:rPr lang="ko-KR" altLang="en-US" sz="1600" dirty="0"/>
              <a:t>목표 고객 및 어떤 특성을 갖는지 </a:t>
            </a:r>
            <a:r>
              <a:rPr lang="en-US" altLang="ko-KR" sz="1600" dirty="0"/>
              <a:t>-&gt; </a:t>
            </a:r>
            <a:r>
              <a:rPr lang="ko-KR" altLang="en-US" sz="1600" dirty="0"/>
              <a:t>마비 환자에 대해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시장규모 분석 </a:t>
            </a:r>
            <a:r>
              <a:rPr lang="en-US" altLang="ko-KR" sz="1600" dirty="0"/>
              <a:t>: </a:t>
            </a:r>
            <a:r>
              <a:rPr lang="ko-KR" altLang="en-US" sz="1600" dirty="0"/>
              <a:t>목표시장 전망 조사 </a:t>
            </a:r>
            <a:r>
              <a:rPr lang="en-US" altLang="ko-KR" sz="1600" dirty="0"/>
              <a:t>-&gt; </a:t>
            </a:r>
            <a:r>
              <a:rPr lang="ko-KR" altLang="en-US" sz="1600" dirty="0"/>
              <a:t>국내 근육 자극장치 시장 조사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경쟁사 분석 </a:t>
            </a:r>
            <a:r>
              <a:rPr lang="en-US" altLang="ko-KR" sz="1600" dirty="0"/>
              <a:t>: </a:t>
            </a:r>
            <a:r>
              <a:rPr lang="ko-KR" altLang="en-US" sz="1600" dirty="0"/>
              <a:t>주요 경쟁사 현황</a:t>
            </a:r>
            <a:r>
              <a:rPr lang="en-US" altLang="ko-KR" sz="1600" dirty="0"/>
              <a:t>, </a:t>
            </a:r>
            <a:r>
              <a:rPr lang="ko-KR" altLang="en-US" sz="1600" dirty="0"/>
              <a:t>장단점 및 경쟁구도 현황조사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유통 구조 조사 </a:t>
            </a:r>
            <a:r>
              <a:rPr lang="en-US" altLang="ko-KR" sz="1600" dirty="0"/>
              <a:t>: </a:t>
            </a:r>
            <a:r>
              <a:rPr lang="ko-KR" altLang="en-US" sz="1600" dirty="0"/>
              <a:t>판매 및 서비스하기 위한 유통 채널 파악</a:t>
            </a:r>
            <a:endParaRPr lang="en-US" altLang="ko-KR" sz="1600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6515CBC-9684-4093-A29F-A115ED4C6F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5656" y="268560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6" name="_x582713928">
            <a:extLst>
              <a:ext uri="{FF2B5EF4-FFF2-40B4-BE49-F238E27FC236}">
                <a16:creationId xmlns:a16="http://schemas.microsoft.com/office/drawing/2014/main" id="{F604CCBE-71AA-40F9-A06D-057FF23D1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152" y="3691250"/>
            <a:ext cx="6480175" cy="258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제목 1">
            <a:extLst>
              <a:ext uri="{FF2B5EF4-FFF2-40B4-BE49-F238E27FC236}">
                <a16:creationId xmlns:a16="http://schemas.microsoft.com/office/drawing/2014/main" id="{413DDB25-4B00-48D5-80FC-64FC3B8FD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4664"/>
            <a:ext cx="8892480" cy="5334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시장성 및 시장진출 전략</a:t>
            </a:r>
            <a:r>
              <a:rPr lang="en-US" altLang="ko-KR" dirty="0"/>
              <a:t>(3/3)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4097201"/>
      </p:ext>
    </p:extLst>
  </p:cSld>
  <p:clrMapOvr>
    <a:masterClrMapping/>
  </p:clrMapOvr>
  <p:transition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신청 사유 및 지원 활용계획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/>
          <a:lstStyle/>
          <a:p>
            <a:r>
              <a:rPr lang="en-US" altLang="ko-KR" dirty="0"/>
              <a:t>10</a:t>
            </a:r>
          </a:p>
        </p:txBody>
      </p:sp>
      <p:sp>
        <p:nvSpPr>
          <p:cNvPr id="10" name="직사각형 9"/>
          <p:cNvSpPr/>
          <p:nvPr/>
        </p:nvSpPr>
        <p:spPr bwMode="auto">
          <a:xfrm>
            <a:off x="199042" y="1142984"/>
            <a:ext cx="4944462" cy="4286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가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신청 사유 및 지원 필요성</a:t>
            </a:r>
            <a:endParaRPr kumimoji="1" lang="ko-KR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4B2E869-3D6D-467D-B91D-3BBA4876F17E}"/>
              </a:ext>
            </a:extLst>
          </p:cNvPr>
          <p:cNvSpPr/>
          <p:nvPr/>
        </p:nvSpPr>
        <p:spPr>
          <a:xfrm>
            <a:off x="249798" y="1635156"/>
            <a:ext cx="8642682" cy="231865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대전대학교 </a:t>
            </a:r>
            <a:r>
              <a:rPr lang="en-US" altLang="ko-KR" sz="1600" dirty="0"/>
              <a:t>LINC 3.0 </a:t>
            </a:r>
            <a:r>
              <a:rPr lang="ko-KR" altLang="en-US" sz="1600" dirty="0"/>
              <a:t>사업을 통해서 새로운 방식의 재활 치료기를 만들고자 함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물리치료학과와 연계하여 산학협력을 통해 기술 공유 및 인재 확보에 필요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마비 환자가 지속적으로 증가함에 따라 의료 비용도 함께 커지고 있는 상황</a:t>
            </a:r>
            <a:r>
              <a:rPr lang="en-US" altLang="ko-KR" sz="1600" dirty="0"/>
              <a:t>. </a:t>
            </a:r>
            <a:r>
              <a:rPr lang="ko-KR" altLang="en-US" sz="1600" dirty="0"/>
              <a:t>재활의료기기는 삶의 질 향상과 더불어 사회적 비용을 절감에도 기여를 함</a:t>
            </a:r>
            <a:r>
              <a:rPr lang="en-US" altLang="ko-KR" sz="1600" dirty="0"/>
              <a:t>. </a:t>
            </a:r>
            <a:r>
              <a:rPr lang="ko-KR" altLang="en-US" sz="1600" dirty="0"/>
              <a:t>의약품을 통해 치료가 어려운 분야인 중추신경계 질환</a:t>
            </a:r>
            <a:r>
              <a:rPr lang="en-US" altLang="ko-KR" sz="1600" dirty="0"/>
              <a:t>, </a:t>
            </a:r>
            <a:r>
              <a:rPr lang="ko-KR" altLang="en-US" sz="1600" dirty="0"/>
              <a:t>뇌 손상 장애 등은 신경 조절 자극 장치가 임상적인 효과를 나타내고 있어 여러 기기에 대한 개발이 필요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점점 더 커지는 재활 의료기기 시장에서 </a:t>
            </a:r>
            <a:r>
              <a:rPr lang="en-US" altLang="ko-KR" sz="1600" dirty="0"/>
              <a:t>IoT</a:t>
            </a:r>
            <a:r>
              <a:rPr lang="ko-KR" altLang="en-US" sz="1600" dirty="0"/>
              <a:t>를 접목한 의료기기 수는 적어 지속적으로 개발에 대한 지원이 필요</a:t>
            </a:r>
            <a:r>
              <a:rPr lang="en-US" altLang="ko-KR" sz="1600" dirty="0"/>
              <a:t>.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6515CBC-9684-4093-A29F-A115ED4C6F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5656" y="268560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95C6C23-E526-442F-ABC6-2444B971E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276" y="3953805"/>
            <a:ext cx="694372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18231"/>
      </p:ext>
    </p:extLst>
  </p:cSld>
  <p:clrMapOvr>
    <a:masterClrMapping/>
  </p:clrMapOvr>
  <p:transition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신청 사유 및 지원 활용계획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/>
          <a:lstStyle/>
          <a:p>
            <a:r>
              <a:rPr lang="en-US" altLang="ko-KR" dirty="0"/>
              <a:t>10</a:t>
            </a:r>
          </a:p>
        </p:txBody>
      </p:sp>
      <p:sp>
        <p:nvSpPr>
          <p:cNvPr id="10" name="직사각형 9"/>
          <p:cNvSpPr/>
          <p:nvPr/>
        </p:nvSpPr>
        <p:spPr bwMode="auto">
          <a:xfrm>
            <a:off x="199042" y="1142984"/>
            <a:ext cx="4944462" cy="4286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나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대전대학교 인프라 활용 계획</a:t>
            </a:r>
            <a:endParaRPr kumimoji="1" lang="ko-KR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4B2E869-3D6D-467D-B91D-3BBA4876F17E}"/>
              </a:ext>
            </a:extLst>
          </p:cNvPr>
          <p:cNvSpPr/>
          <p:nvPr/>
        </p:nvSpPr>
        <p:spPr>
          <a:xfrm>
            <a:off x="249798" y="1628800"/>
            <a:ext cx="8642682" cy="247155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대전대학교와 기업간 교류 기회 제공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물리치료학과와 개발 문서 및 정보 공유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교수</a:t>
            </a:r>
            <a:r>
              <a:rPr lang="en-US" altLang="ko-KR" sz="1600" dirty="0"/>
              <a:t>, </a:t>
            </a:r>
            <a:r>
              <a:rPr lang="ko-KR" altLang="en-US" sz="1600" dirty="0"/>
              <a:t>학생</a:t>
            </a:r>
            <a:r>
              <a:rPr lang="en-US" altLang="ko-KR" sz="1600" dirty="0"/>
              <a:t>, </a:t>
            </a:r>
            <a:r>
              <a:rPr lang="ko-KR" altLang="en-US" sz="1600" dirty="0"/>
              <a:t>기업 간 소통으로 학습 연계 및 다양한 산학협력 활동에 참여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학생 기술 지도 및 자문 실적 제고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대전대 물리치료학과와 연계하여 예비 물리치료사 및 물리치료사에게 </a:t>
            </a:r>
            <a:r>
              <a:rPr lang="en-US" altLang="ko-KR" sz="1600" dirty="0"/>
              <a:t>FES</a:t>
            </a:r>
            <a:r>
              <a:rPr lang="ko-KR" altLang="en-US" sz="1600" dirty="0"/>
              <a:t>와 </a:t>
            </a:r>
            <a:r>
              <a:rPr lang="en-US" altLang="ko-KR" sz="1600" dirty="0"/>
              <a:t>RCA-10</a:t>
            </a:r>
            <a:r>
              <a:rPr lang="ko-KR" altLang="en-US" sz="1600" dirty="0"/>
              <a:t>과의 차별성 입증</a:t>
            </a:r>
            <a:r>
              <a:rPr lang="en-US" altLang="ko-KR" sz="1600" dirty="0"/>
              <a:t>, </a:t>
            </a:r>
            <a:r>
              <a:rPr lang="ko-KR" altLang="en-US" sz="1600" dirty="0"/>
              <a:t>사용 후 긍정성 검토 및 설문 평가하여 제품에 대한 신뢰성 입증 및 제품 보완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편마비</a:t>
            </a:r>
            <a:r>
              <a:rPr lang="ko-KR" altLang="en-US" sz="1600" dirty="0"/>
              <a:t> 환자에게 직접 </a:t>
            </a:r>
            <a:r>
              <a:rPr lang="en-US" altLang="ko-KR" sz="1600" dirty="0"/>
              <a:t>FES</a:t>
            </a:r>
            <a:r>
              <a:rPr lang="ko-KR" altLang="en-US" sz="1600" dirty="0"/>
              <a:t>와 </a:t>
            </a:r>
            <a:r>
              <a:rPr lang="en-US" altLang="ko-KR" sz="1600" dirty="0"/>
              <a:t>RCA-10</a:t>
            </a:r>
            <a:r>
              <a:rPr lang="ko-KR" altLang="en-US" sz="1600" dirty="0"/>
              <a:t>을 각각 사용한 후 환자에게 설문평가 및 긍정성 검토 후 신경조절 자극 장치 관련 국내 시장 진출</a:t>
            </a:r>
            <a:endParaRPr lang="en-US" altLang="ko-KR" sz="1600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6515CBC-9684-4093-A29F-A115ED4C6F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5656" y="268560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8B1C33-9E1F-40F0-B855-EE3224D6D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652" y="4157544"/>
            <a:ext cx="5330974" cy="212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9585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회사소개 </a:t>
            </a:r>
            <a:r>
              <a:rPr lang="en-US" altLang="ko-KR" dirty="0"/>
              <a:t>(1/1)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406" y="1244250"/>
            <a:ext cx="8929750" cy="1541808"/>
          </a:xfrm>
          <a:prstGeom prst="rect">
            <a:avLst/>
          </a:prstGeom>
          <a:ln cap="sq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altLang="ko-KR" dirty="0"/>
              <a:t>		</a:t>
            </a:r>
            <a:r>
              <a:rPr lang="ko-KR" altLang="en-US" dirty="0"/>
              <a:t>기업명 </a:t>
            </a:r>
            <a:r>
              <a:rPr lang="en-US" altLang="ko-KR" dirty="0"/>
              <a:t>: </a:t>
            </a:r>
            <a:r>
              <a:rPr lang="ko-KR" altLang="en-US" dirty="0"/>
              <a:t>㈜</a:t>
            </a:r>
            <a:r>
              <a:rPr lang="ko-KR" altLang="en-US" dirty="0" err="1"/>
              <a:t>로뎀기술</a:t>
            </a:r>
            <a:r>
              <a:rPr lang="ko-KR" altLang="en-US" dirty="0"/>
              <a:t>                 대  표  자  </a:t>
            </a:r>
            <a:r>
              <a:rPr lang="en-US" altLang="ko-KR" dirty="0"/>
              <a:t>:  </a:t>
            </a:r>
            <a:r>
              <a:rPr lang="ko-KR" altLang="en-US" dirty="0"/>
              <a:t>류 환 </a:t>
            </a:r>
            <a:r>
              <a:rPr lang="ko-KR" altLang="en-US" dirty="0" err="1"/>
              <a:t>규</a:t>
            </a:r>
            <a:endParaRPr lang="ko-KR" altLang="en-US" dirty="0"/>
          </a:p>
          <a:p>
            <a:pPr lvl="0"/>
            <a:r>
              <a:rPr lang="en-US" altLang="ko-KR" dirty="0"/>
              <a:t>		</a:t>
            </a:r>
            <a:r>
              <a:rPr lang="ko-KR" altLang="en-US" dirty="0"/>
              <a:t>창업일 </a:t>
            </a:r>
            <a:r>
              <a:rPr lang="en-US" altLang="ko-KR" dirty="0"/>
              <a:t>: 2011</a:t>
            </a:r>
            <a:r>
              <a:rPr lang="ko-KR" altLang="en-US" dirty="0"/>
              <a:t>년</a:t>
            </a:r>
            <a:r>
              <a:rPr lang="en-US" altLang="ko-KR" dirty="0"/>
              <a:t>10</a:t>
            </a:r>
            <a:r>
              <a:rPr lang="ko-KR" altLang="en-US" dirty="0"/>
              <a:t>월</a:t>
            </a:r>
            <a:r>
              <a:rPr lang="en-US" altLang="ko-KR" dirty="0"/>
              <a:t>20</a:t>
            </a:r>
            <a:r>
              <a:rPr lang="ko-KR" altLang="en-US" dirty="0"/>
              <a:t>일          </a:t>
            </a:r>
            <a:endParaRPr lang="en-US" altLang="ko-KR" dirty="0"/>
          </a:p>
          <a:p>
            <a:pPr lvl="0"/>
            <a:r>
              <a:rPr lang="en-US" altLang="ko-KR" dirty="0"/>
              <a:t>		</a:t>
            </a:r>
            <a:r>
              <a:rPr lang="ko-KR" altLang="en-US" dirty="0"/>
              <a:t>근로 인원 </a:t>
            </a:r>
            <a:r>
              <a:rPr lang="en-US" altLang="ko-KR" dirty="0"/>
              <a:t>: 2</a:t>
            </a:r>
            <a:r>
              <a:rPr lang="ko-KR" altLang="en-US" dirty="0"/>
              <a:t>명</a:t>
            </a:r>
            <a:r>
              <a:rPr lang="en-US" altLang="ko-KR" dirty="0"/>
              <a:t>,</a:t>
            </a:r>
            <a:r>
              <a:rPr lang="ko-KR" altLang="en-US" dirty="0"/>
              <a:t> 상시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명        </a:t>
            </a:r>
            <a:endParaRPr lang="en-US" altLang="ko-KR" dirty="0"/>
          </a:p>
          <a:p>
            <a:pPr lvl="0"/>
            <a:r>
              <a:rPr lang="en-US" altLang="ko-KR" dirty="0"/>
              <a:t>		</a:t>
            </a:r>
            <a:r>
              <a:rPr lang="ko-KR" altLang="en-US" dirty="0"/>
              <a:t>홈페이지 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www.rodemeng.com</a:t>
            </a:r>
            <a:r>
              <a:rPr lang="en-US" altLang="ko-KR" dirty="0"/>
              <a:t>  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1406" y="2930074"/>
            <a:ext cx="4392488" cy="3356446"/>
          </a:xfrm>
          <a:prstGeom prst="rect">
            <a:avLst/>
          </a:prstGeom>
          <a:ln cap="sq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모서리가 둥근 직사각형 6"/>
          <p:cNvSpPr>
            <a:spLocks noChangeArrowheads="1"/>
          </p:cNvSpPr>
          <p:nvPr/>
        </p:nvSpPr>
        <p:spPr bwMode="auto">
          <a:xfrm>
            <a:off x="359438" y="3278193"/>
            <a:ext cx="1152525" cy="936625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8" name="TextBox 22"/>
          <p:cNvSpPr txBox="1">
            <a:spLocks noChangeArrowheads="1"/>
          </p:cNvSpPr>
          <p:nvPr/>
        </p:nvSpPr>
        <p:spPr bwMode="auto">
          <a:xfrm>
            <a:off x="503454" y="3566225"/>
            <a:ext cx="97199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b="1" dirty="0" err="1">
                <a:latin typeface="Arial" charset="0"/>
                <a:ea typeface="돋움" pitchFamily="50" charset="-127"/>
                <a:cs typeface="Arial" charset="0"/>
              </a:rPr>
              <a:t>IoT</a:t>
            </a:r>
            <a:r>
              <a:rPr lang="en-US" altLang="ko-KR" b="1" dirty="0">
                <a:latin typeface="Arial" charset="0"/>
                <a:ea typeface="돋움" pitchFamily="50" charset="-127"/>
                <a:cs typeface="Arial" charset="0"/>
              </a:rPr>
              <a:t> </a:t>
            </a:r>
          </a:p>
        </p:txBody>
      </p:sp>
      <p:sp>
        <p:nvSpPr>
          <p:cNvPr id="9" name="모서리가 둥근 직사각형 8"/>
          <p:cNvSpPr>
            <a:spLocks noChangeArrowheads="1"/>
          </p:cNvSpPr>
          <p:nvPr/>
        </p:nvSpPr>
        <p:spPr bwMode="auto">
          <a:xfrm>
            <a:off x="359438" y="5278457"/>
            <a:ext cx="1152525" cy="936625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0" name="TextBox 35"/>
          <p:cNvSpPr txBox="1">
            <a:spLocks noChangeArrowheads="1"/>
          </p:cNvSpPr>
          <p:nvPr/>
        </p:nvSpPr>
        <p:spPr bwMode="auto">
          <a:xfrm>
            <a:off x="467512" y="5422473"/>
            <a:ext cx="104405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Arial" charset="0"/>
                <a:ea typeface="돋움" pitchFamily="50" charset="-127"/>
                <a:cs typeface="Arial" charset="0"/>
              </a:rPr>
              <a:t>스마트 </a:t>
            </a:r>
            <a:endParaRPr lang="en-US" altLang="ko-KR" b="1" dirty="0">
              <a:latin typeface="Arial" charset="0"/>
              <a:ea typeface="돋움" pitchFamily="50" charset="-127"/>
              <a:cs typeface="Arial" charset="0"/>
            </a:endParaRPr>
          </a:p>
          <a:p>
            <a:r>
              <a:rPr lang="ko-KR" altLang="en-US" b="1" dirty="0" err="1">
                <a:latin typeface="Arial" charset="0"/>
                <a:ea typeface="돋움" pitchFamily="50" charset="-127"/>
                <a:cs typeface="Arial" charset="0"/>
              </a:rPr>
              <a:t>팜개발</a:t>
            </a:r>
            <a:endParaRPr lang="en-US" altLang="ko-KR" b="1" dirty="0">
              <a:latin typeface="Arial" charset="0"/>
              <a:ea typeface="돋움" pitchFamily="50" charset="-127"/>
              <a:cs typeface="Arial" charset="0"/>
            </a:endParaRPr>
          </a:p>
        </p:txBody>
      </p:sp>
      <p:sp>
        <p:nvSpPr>
          <p:cNvPr id="11" name="Text Box 29"/>
          <p:cNvSpPr txBox="1">
            <a:spLocks noChangeArrowheads="1"/>
          </p:cNvSpPr>
          <p:nvPr/>
        </p:nvSpPr>
        <p:spPr bwMode="auto">
          <a:xfrm>
            <a:off x="1545474" y="3278193"/>
            <a:ext cx="2808312" cy="88485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ts val="1500"/>
              </a:lnSpc>
              <a:spcBef>
                <a:spcPct val="50000"/>
              </a:spcBef>
              <a:defRPr/>
            </a:pPr>
            <a:r>
              <a:rPr lang="ko-KR" altLang="en-US" sz="1600" dirty="0" err="1">
                <a:solidFill>
                  <a:schemeClr val="hlink"/>
                </a:solidFill>
                <a:latin typeface="HY견고딕" pitchFamily="18" charset="-127"/>
                <a:ea typeface="HY견고딕" pitchFamily="18" charset="-127"/>
              </a:rPr>
              <a:t>센싱영역개발</a:t>
            </a:r>
            <a:r>
              <a:rPr lang="ko-KR" altLang="en-US" sz="1600" dirty="0">
                <a:solidFill>
                  <a:schemeClr val="hlink"/>
                </a:solidFill>
                <a:latin typeface="HY견고딕" pitchFamily="18" charset="-127"/>
                <a:ea typeface="HY견고딕" pitchFamily="18" charset="-127"/>
              </a:rPr>
              <a:t> </a:t>
            </a:r>
          </a:p>
          <a:p>
            <a:pPr algn="l">
              <a:lnSpc>
                <a:spcPts val="1500"/>
              </a:lnSpc>
              <a:spcBef>
                <a:spcPct val="50000"/>
              </a:spcBef>
              <a:defRPr/>
            </a:pPr>
            <a:r>
              <a:rPr lang="ko-KR" altLang="en-US" sz="1400" b="1" dirty="0"/>
              <a:t>* </a:t>
            </a:r>
            <a:r>
              <a:rPr lang="en-US" altLang="ko-KR" sz="1400" b="1" dirty="0" err="1"/>
              <a:t>IoT</a:t>
            </a:r>
            <a:r>
              <a:rPr lang="en-US" altLang="ko-KR" sz="1400" b="1" dirty="0"/>
              <a:t> </a:t>
            </a:r>
            <a:r>
              <a:rPr lang="ko-KR" altLang="en-US" sz="1400" b="1" dirty="0" err="1"/>
              <a:t>센싱</a:t>
            </a:r>
            <a:r>
              <a:rPr lang="ko-KR" altLang="en-US" sz="1400" b="1" dirty="0"/>
              <a:t> 기술</a:t>
            </a:r>
            <a:endParaRPr lang="en-US" altLang="ko-KR" sz="1400" b="1" dirty="0"/>
          </a:p>
          <a:p>
            <a:pPr algn="l">
              <a:lnSpc>
                <a:spcPts val="1500"/>
              </a:lnSpc>
              <a:spcBef>
                <a:spcPct val="50000"/>
              </a:spcBef>
              <a:defRPr/>
            </a:pPr>
            <a:r>
              <a:rPr lang="en-US" altLang="ko-KR" sz="1400" b="1" dirty="0"/>
              <a:t>* </a:t>
            </a:r>
            <a:r>
              <a:rPr lang="ko-KR" altLang="en-US" sz="1400" b="1" dirty="0"/>
              <a:t>다중 충돌 방지 </a:t>
            </a:r>
          </a:p>
        </p:txBody>
      </p:sp>
      <p:sp>
        <p:nvSpPr>
          <p:cNvPr id="12" name="TextBox 34"/>
          <p:cNvSpPr txBox="1">
            <a:spLocks noChangeArrowheads="1"/>
          </p:cNvSpPr>
          <p:nvPr/>
        </p:nvSpPr>
        <p:spPr bwMode="auto">
          <a:xfrm>
            <a:off x="5039958" y="4010194"/>
            <a:ext cx="2916237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buFont typeface="Arial" charset="0"/>
              <a:buChar char="•"/>
            </a:pPr>
            <a:r>
              <a:rPr lang="ko-KR" altLang="en-US" sz="1400" dirty="0">
                <a:latin typeface="Arial" charset="0"/>
                <a:ea typeface="돋움" pitchFamily="50" charset="-127"/>
                <a:cs typeface="Arial" charset="0"/>
              </a:rPr>
              <a:t>  </a:t>
            </a:r>
            <a:r>
              <a:rPr lang="ko-KR" altLang="en-US" sz="1400" b="1" dirty="0">
                <a:latin typeface="Arial" charset="0"/>
                <a:ea typeface="돋움" pitchFamily="50" charset="-127"/>
                <a:cs typeface="Arial" charset="0"/>
              </a:rPr>
              <a:t>스마트 저전력</a:t>
            </a:r>
            <a:r>
              <a:rPr lang="en-US" altLang="ko-KR" sz="1400" b="1" dirty="0">
                <a:latin typeface="Arial" charset="0"/>
                <a:ea typeface="돋움" pitchFamily="50" charset="-127"/>
                <a:cs typeface="Arial" charset="0"/>
              </a:rPr>
              <a:t>, </a:t>
            </a:r>
            <a:r>
              <a:rPr lang="ko-KR" altLang="en-US" sz="1400" b="1" dirty="0">
                <a:latin typeface="Arial" charset="0"/>
                <a:ea typeface="돋움" pitchFamily="50" charset="-127"/>
                <a:cs typeface="Arial" charset="0"/>
              </a:rPr>
              <a:t>공정 개선  </a:t>
            </a:r>
            <a:endParaRPr lang="en-US" altLang="ko-KR" sz="1400" b="1" dirty="0">
              <a:latin typeface="Arial" charset="0"/>
              <a:ea typeface="돋움" pitchFamily="50" charset="-127"/>
              <a:cs typeface="Arial" charset="0"/>
            </a:endParaRPr>
          </a:p>
          <a:p>
            <a:pPr algn="l">
              <a:buFont typeface="Arial" charset="0"/>
              <a:buChar char="•"/>
            </a:pPr>
            <a:r>
              <a:rPr lang="en-US" altLang="ko-KR" sz="1400" b="1" dirty="0">
                <a:latin typeface="Arial" charset="0"/>
                <a:ea typeface="돋움" pitchFamily="50" charset="-127"/>
                <a:cs typeface="Arial" charset="0"/>
              </a:rPr>
              <a:t>  APP</a:t>
            </a:r>
            <a:r>
              <a:rPr lang="ko-KR" altLang="en-US" sz="1400" b="1" dirty="0">
                <a:latin typeface="Arial" charset="0"/>
                <a:ea typeface="돋움" pitchFamily="50" charset="-127"/>
                <a:cs typeface="Arial" charset="0"/>
              </a:rPr>
              <a:t>을 이용한 산업 공정 </a:t>
            </a:r>
            <a:endParaRPr lang="en-US" altLang="ko-KR" sz="1400" b="1" dirty="0">
              <a:latin typeface="Arial" charset="0"/>
              <a:ea typeface="돋움" pitchFamily="50" charset="-127"/>
              <a:cs typeface="Arial" charset="0"/>
            </a:endParaRPr>
          </a:p>
          <a:p>
            <a:pPr algn="l">
              <a:buFont typeface="Arial" charset="0"/>
              <a:buChar char="•"/>
            </a:pPr>
            <a:r>
              <a:rPr lang="en-US" altLang="ko-KR" sz="1400" b="1" dirty="0">
                <a:latin typeface="Arial" charset="0"/>
                <a:ea typeface="돋움" pitchFamily="50" charset="-127"/>
                <a:cs typeface="Arial" charset="0"/>
              </a:rPr>
              <a:t>  </a:t>
            </a:r>
            <a:r>
              <a:rPr lang="ko-KR" altLang="en-US" sz="1400" b="1" dirty="0">
                <a:latin typeface="Arial" charset="0"/>
                <a:ea typeface="돋움" pitchFamily="50" charset="-127"/>
                <a:cs typeface="Arial" charset="0"/>
              </a:rPr>
              <a:t>기존 </a:t>
            </a:r>
            <a:r>
              <a:rPr lang="ko-KR" altLang="en-US" sz="1400" b="1" dirty="0" err="1">
                <a:latin typeface="Arial" charset="0"/>
                <a:ea typeface="돋움" pitchFamily="50" charset="-127"/>
                <a:cs typeface="Arial" charset="0"/>
              </a:rPr>
              <a:t>네크웍</a:t>
            </a:r>
            <a:r>
              <a:rPr lang="ko-KR" altLang="en-US" sz="1400" b="1" dirty="0">
                <a:latin typeface="Arial" charset="0"/>
                <a:ea typeface="돋움" pitchFamily="50" charset="-127"/>
                <a:cs typeface="Arial" charset="0"/>
              </a:rPr>
              <a:t> 적용</a:t>
            </a:r>
          </a:p>
        </p:txBody>
      </p:sp>
      <p:sp>
        <p:nvSpPr>
          <p:cNvPr id="13" name="Text Box 30"/>
          <p:cNvSpPr txBox="1">
            <a:spLocks noChangeArrowheads="1"/>
          </p:cNvSpPr>
          <p:nvPr/>
        </p:nvSpPr>
        <p:spPr bwMode="auto">
          <a:xfrm>
            <a:off x="1545472" y="5278457"/>
            <a:ext cx="2808313" cy="93102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ts val="1500"/>
              </a:lnSpc>
              <a:spcBef>
                <a:spcPct val="50000"/>
              </a:spcBef>
              <a:defRPr/>
            </a:pPr>
            <a:r>
              <a:rPr lang="ko-KR" altLang="en-US" sz="1600" dirty="0">
                <a:solidFill>
                  <a:schemeClr val="hlink"/>
                </a:solidFill>
                <a:latin typeface="HY견고딕" pitchFamily="18" charset="-127"/>
                <a:ea typeface="HY견고딕" pitchFamily="18" charset="-127"/>
              </a:rPr>
              <a:t>스마트 팜 개발</a:t>
            </a:r>
          </a:p>
          <a:p>
            <a:pPr algn="l">
              <a:lnSpc>
                <a:spcPts val="1500"/>
              </a:lnSpc>
              <a:spcBef>
                <a:spcPct val="50000"/>
              </a:spcBef>
              <a:defRPr/>
            </a:pP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600" b="1" dirty="0"/>
              <a:t>* 식물공장 개발 </a:t>
            </a:r>
            <a:endParaRPr lang="en-US" altLang="ko-KR" sz="1600" b="1" dirty="0"/>
          </a:p>
          <a:p>
            <a:pPr algn="l">
              <a:lnSpc>
                <a:spcPts val="1500"/>
              </a:lnSpc>
              <a:spcBef>
                <a:spcPct val="50000"/>
              </a:spcBef>
              <a:defRPr/>
            </a:pPr>
            <a:r>
              <a:rPr lang="en-US" altLang="ko-KR" sz="1600" b="1" dirty="0"/>
              <a:t> * </a:t>
            </a:r>
            <a:r>
              <a:rPr lang="ko-KR" altLang="en-US" sz="1600" b="1" dirty="0"/>
              <a:t>스마트 에코 </a:t>
            </a:r>
            <a:r>
              <a:rPr lang="ko-KR" altLang="en-US" sz="1600" b="1" dirty="0" err="1"/>
              <a:t>앱</a:t>
            </a:r>
            <a:endParaRPr lang="ko-KR" altLang="en-US" sz="1600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59438" y="2786058"/>
            <a:ext cx="2952328" cy="36004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사업분야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535902" y="2930074"/>
            <a:ext cx="4465254" cy="33564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823934" y="2786058"/>
            <a:ext cx="2952328" cy="36004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연 혁</a:t>
            </a:r>
          </a:p>
        </p:txBody>
      </p:sp>
      <p:sp>
        <p:nvSpPr>
          <p:cNvPr id="17" name="TextBox 35"/>
          <p:cNvSpPr txBox="1">
            <a:spLocks noChangeArrowheads="1"/>
          </p:cNvSpPr>
          <p:nvPr/>
        </p:nvSpPr>
        <p:spPr bwMode="auto">
          <a:xfrm>
            <a:off x="4644008" y="2857496"/>
            <a:ext cx="4499992" cy="3501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eaLnBrk="0" latinLnBrk="0" hangingPunct="0">
              <a:lnSpc>
                <a:spcPct val="150000"/>
              </a:lnSpc>
              <a:buClr>
                <a:schemeClr val="tx1"/>
              </a:buClr>
            </a:pPr>
            <a:endParaRPr kumimoji="0" lang="en-US" altLang="ko-KR" sz="105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0" latinLnBrk="0" hangingPunct="0">
              <a:lnSpc>
                <a:spcPct val="150000"/>
              </a:lnSpc>
              <a:buClr>
                <a:schemeClr val="tx1"/>
              </a:buClr>
            </a:pP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- 2011.08.01 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청년창업기술사관</a:t>
            </a:r>
            <a:endParaRPr kumimoji="0" lang="en-US" altLang="ko-KR" sz="105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0" latinLnBrk="0" hangingPunct="0">
              <a:lnSpc>
                <a:spcPct val="150000"/>
              </a:lnSpc>
              <a:buClr>
                <a:schemeClr val="tx1"/>
              </a:buClr>
            </a:pP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- 2011.10.19 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법인설립  </a:t>
            </a:r>
            <a:r>
              <a:rPr kumimoji="0" lang="ko-KR" altLang="en-US" sz="105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자본금 </a:t>
            </a:r>
            <a:r>
              <a:rPr kumimoji="0" lang="en-US" altLang="ko-KR" sz="105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(30,000</a:t>
            </a:r>
            <a:r>
              <a:rPr kumimoji="0" lang="ko-KR" altLang="en-US" sz="105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천원</a:t>
            </a:r>
            <a:r>
              <a:rPr kumimoji="0" lang="en-US" altLang="ko-KR" sz="105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lvl="0" eaLnBrk="0" latinLnBrk="0" hangingPunct="0">
              <a:lnSpc>
                <a:spcPct val="150000"/>
              </a:lnSpc>
              <a:buClr>
                <a:schemeClr val="tx1"/>
              </a:buClr>
            </a:pP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- 2011.10.20 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사업자등록</a:t>
            </a:r>
            <a:endParaRPr kumimoji="0" lang="en-US" altLang="ko-KR" sz="105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0" latinLnBrk="0" hangingPunct="0">
              <a:lnSpc>
                <a:spcPct val="150000"/>
              </a:lnSpc>
              <a:buClr>
                <a:schemeClr val="tx1"/>
              </a:buClr>
              <a:buFontTx/>
              <a:buChar char="-"/>
            </a:pPr>
            <a:r>
              <a:rPr kumimoji="0" lang="en-US" altLang="ko-KR" sz="105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2011.11.08 </a:t>
            </a:r>
            <a:r>
              <a:rPr kumimoji="0" lang="ko-KR" altLang="en-US" sz="105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소형 </a:t>
            </a:r>
            <a:r>
              <a:rPr kumimoji="0" lang="ko-KR" altLang="en-US" sz="105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와이어하네스</a:t>
            </a:r>
            <a:r>
              <a:rPr kumimoji="0" lang="ko-KR" altLang="en-US" sz="105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검사장치 외 </a:t>
            </a:r>
            <a:r>
              <a:rPr kumimoji="0" lang="en-US" altLang="ko-KR" sz="105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4 </a:t>
            </a:r>
            <a:r>
              <a:rPr kumimoji="0" lang="ko-KR" altLang="en-US" sz="105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건 특허출원</a:t>
            </a:r>
            <a:endParaRPr kumimoji="0" lang="en-US" altLang="ko-KR" sz="105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0" latinLnBrk="0" hangingPunct="0">
              <a:lnSpc>
                <a:spcPct val="150000"/>
              </a:lnSpc>
              <a:buClr>
                <a:schemeClr val="tx1"/>
              </a:buClr>
              <a:buFontTx/>
              <a:buChar char="-"/>
            </a:pP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2011.11.15 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한밭 패어 </a:t>
            </a: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“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로드전시회</a:t>
            </a: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”</a:t>
            </a:r>
          </a:p>
          <a:p>
            <a:pPr lvl="0" eaLnBrk="0" latinLnBrk="0" hangingPunct="0">
              <a:lnSpc>
                <a:spcPct val="150000"/>
              </a:lnSpc>
              <a:buClr>
                <a:schemeClr val="tx1"/>
              </a:buClr>
            </a:pP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- 2012.02.14  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소프트웨어 등록 </a:t>
            </a:r>
            <a:endParaRPr kumimoji="0" lang="en-US" altLang="ko-KR" sz="105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0" latinLnBrk="0" hangingPunct="0">
              <a:lnSpc>
                <a:spcPct val="150000"/>
              </a:lnSpc>
              <a:buClr>
                <a:schemeClr val="tx1"/>
              </a:buClr>
              <a:buFontTx/>
              <a:buChar char="-"/>
            </a:pP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2012.04.30 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방송통신기자재 등의 적합 </a:t>
            </a:r>
            <a:r>
              <a:rPr kumimoji="0" lang="ko-KR" altLang="en-US" sz="1050" b="1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등록필증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인증</a:t>
            </a: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2015.08 .01  </a:t>
            </a:r>
            <a:r>
              <a:rPr kumimoji="0" lang="ko-KR" altLang="en-US" sz="1050" b="1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에듀나레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n.RF51XX 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무선 </a:t>
            </a:r>
            <a:r>
              <a:rPr kumimoji="0" lang="ko-KR" altLang="en-US" sz="1050" b="1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블루투스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조정기 개발</a:t>
            </a:r>
          </a:p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2015.10 .03  </a:t>
            </a:r>
            <a:r>
              <a:rPr kumimoji="0" lang="ko-KR" altLang="en-US" sz="1050" b="1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웨인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OS </a:t>
            </a:r>
            <a:r>
              <a:rPr kumimoji="0" lang="ko-KR" altLang="en-US" sz="1050" b="1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포팅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서비스 개발</a:t>
            </a:r>
          </a:p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2016.02.03  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㈜</a:t>
            </a:r>
            <a:r>
              <a:rPr kumimoji="0" lang="ko-KR" altLang="en-US" sz="1050" b="1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메가크리에이티브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초음파 가습기 개발</a:t>
            </a:r>
          </a:p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2017.03.10  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“역사 내 사물함  개발” </a:t>
            </a:r>
          </a:p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2015.01.03 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㈜</a:t>
            </a:r>
            <a:r>
              <a:rPr kumimoji="0" lang="ko-KR" altLang="en-US" sz="1050" b="1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로뎀기술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이전 </a:t>
            </a: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1050" b="1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한밭대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</a:t>
            </a: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변동 </a:t>
            </a: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253-11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번지</a:t>
            </a: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2016.04.30 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㈜</a:t>
            </a:r>
            <a:r>
              <a:rPr kumimoji="0" lang="ko-KR" altLang="en-US" sz="1050" b="1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로뎀기술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확장이전 </a:t>
            </a: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변동</a:t>
            </a: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253-11 </a:t>
            </a: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 </a:t>
            </a:r>
            <a:r>
              <a:rPr kumimoji="0" lang="ko-KR" altLang="en-US" sz="1050" b="1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도마동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107-1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번지</a:t>
            </a: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)</a:t>
            </a:r>
          </a:p>
          <a:p>
            <a:pPr lv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2017.06.01 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㈜</a:t>
            </a:r>
            <a:r>
              <a:rPr kumimoji="0" lang="ko-KR" altLang="en-US" sz="1050" b="1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로뎀기술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“</a:t>
            </a:r>
            <a:r>
              <a:rPr kumimoji="0" lang="ko-KR" altLang="en-US" sz="105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반려동물관리로봇” </a:t>
            </a:r>
            <a:r>
              <a:rPr kumimoji="0" lang="ko-KR" altLang="en-US" sz="1050" b="1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진행중</a:t>
            </a:r>
            <a:endParaRPr kumimoji="0" lang="ko-KR" altLang="en-US" sz="105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59438" y="1100234"/>
            <a:ext cx="2952328" cy="36004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회사소개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15422" y="1604290"/>
            <a:ext cx="1440490" cy="1074627"/>
          </a:xfrm>
          <a:prstGeom prst="roundRect">
            <a:avLst>
              <a:gd name="adj" fmla="val 10000"/>
            </a:avLst>
          </a:prstGeom>
          <a:blipFill rotWithShape="0">
            <a:blip r:embed="rId3" cstate="print"/>
            <a:stretch>
              <a:fillRect/>
            </a:stretch>
          </a:blip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9050" prstMaterial="metal">
            <a:bevelT w="88900" h="203200"/>
            <a:bevelB w="165100" h="254000"/>
          </a:sp3d>
        </p:spPr>
        <p:style>
          <a:lnRef idx="0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모서리가 둥근 직사각형 19"/>
          <p:cNvSpPr>
            <a:spLocks noChangeArrowheads="1"/>
          </p:cNvSpPr>
          <p:nvPr/>
        </p:nvSpPr>
        <p:spPr bwMode="auto">
          <a:xfrm>
            <a:off x="357158" y="4286256"/>
            <a:ext cx="1152525" cy="936625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21" name="TextBox 22"/>
          <p:cNvSpPr txBox="1">
            <a:spLocks noChangeArrowheads="1"/>
          </p:cNvSpPr>
          <p:nvPr/>
        </p:nvSpPr>
        <p:spPr bwMode="auto">
          <a:xfrm>
            <a:off x="501174" y="4574288"/>
            <a:ext cx="97199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charset="0"/>
                <a:ea typeface="돋움" pitchFamily="50" charset="-127"/>
                <a:cs typeface="Arial" charset="0"/>
              </a:rPr>
              <a:t>IT</a:t>
            </a:r>
            <a:r>
              <a:rPr lang="ko-KR" altLang="en-US" b="1" dirty="0">
                <a:latin typeface="Arial" charset="0"/>
                <a:ea typeface="돋움" pitchFamily="50" charset="-127"/>
                <a:cs typeface="Arial" charset="0"/>
              </a:rPr>
              <a:t>융합</a:t>
            </a:r>
            <a:endParaRPr lang="en-US" altLang="ko-KR" b="1" dirty="0">
              <a:latin typeface="Arial" charset="0"/>
              <a:ea typeface="돋움" pitchFamily="50" charset="-127"/>
              <a:cs typeface="Arial" charset="0"/>
            </a:endParaRPr>
          </a:p>
        </p:txBody>
      </p:sp>
      <p:sp>
        <p:nvSpPr>
          <p:cNvPr id="22" name="Text Box 29"/>
          <p:cNvSpPr txBox="1">
            <a:spLocks noChangeArrowheads="1"/>
          </p:cNvSpPr>
          <p:nvPr/>
        </p:nvSpPr>
        <p:spPr bwMode="auto">
          <a:xfrm>
            <a:off x="1543194" y="4286256"/>
            <a:ext cx="2808312" cy="88485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ts val="1500"/>
              </a:lnSpc>
              <a:spcBef>
                <a:spcPct val="50000"/>
              </a:spcBef>
              <a:defRPr/>
            </a:pPr>
            <a:r>
              <a:rPr lang="en-US" altLang="ko-KR" sz="1600" dirty="0">
                <a:solidFill>
                  <a:schemeClr val="hlink"/>
                </a:solidFill>
                <a:latin typeface="HY견고딕" pitchFamily="18" charset="-127"/>
                <a:ea typeface="HY견고딕" pitchFamily="18" charset="-127"/>
              </a:rPr>
              <a:t>IT </a:t>
            </a:r>
            <a:r>
              <a:rPr lang="ko-KR" altLang="en-US" sz="1600" dirty="0">
                <a:solidFill>
                  <a:schemeClr val="hlink"/>
                </a:solidFill>
                <a:latin typeface="HY견고딕" pitchFamily="18" charset="-127"/>
                <a:ea typeface="HY견고딕" pitchFamily="18" charset="-127"/>
              </a:rPr>
              <a:t>자동차 와이어 검사 개발</a:t>
            </a:r>
          </a:p>
          <a:p>
            <a:pPr algn="l">
              <a:lnSpc>
                <a:spcPts val="1500"/>
              </a:lnSpc>
              <a:spcBef>
                <a:spcPct val="50000"/>
              </a:spcBef>
              <a:defRPr/>
            </a:pPr>
            <a:r>
              <a:rPr lang="ko-KR" altLang="en-US" sz="1400" b="1" dirty="0"/>
              <a:t>* </a:t>
            </a:r>
            <a:r>
              <a:rPr lang="ko-KR" altLang="en-US" sz="1400" b="1" dirty="0" err="1"/>
              <a:t>임베디드</a:t>
            </a:r>
            <a:r>
              <a:rPr lang="ko-KR" altLang="en-US" sz="1400" b="1" dirty="0"/>
              <a:t> 모듈 적용 전장 개선</a:t>
            </a:r>
            <a:endParaRPr lang="en-US" altLang="ko-KR" sz="1400" b="1" dirty="0"/>
          </a:p>
          <a:p>
            <a:pPr algn="l">
              <a:lnSpc>
                <a:spcPts val="1500"/>
              </a:lnSpc>
              <a:spcBef>
                <a:spcPct val="50000"/>
              </a:spcBef>
              <a:defRPr/>
            </a:pPr>
            <a:r>
              <a:rPr lang="en-US" altLang="ko-KR" sz="1400" b="1" dirty="0"/>
              <a:t>* </a:t>
            </a:r>
            <a:r>
              <a:rPr lang="ko-KR" altLang="en-US" sz="1400" b="1" dirty="0" err="1"/>
              <a:t>하네스</a:t>
            </a:r>
            <a:r>
              <a:rPr lang="ko-KR" altLang="en-US" sz="1400" b="1" dirty="0"/>
              <a:t> 차량공정</a:t>
            </a:r>
          </a:p>
        </p:txBody>
      </p:sp>
    </p:spTree>
  </p:cSld>
  <p:clrMapOvr>
    <a:masterClrMapping/>
  </p:clrMapOvr>
  <p:transition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/>
          <a:lstStyle/>
          <a:p>
            <a:r>
              <a:rPr lang="en-US" altLang="ko-KR" dirty="0"/>
              <a:t>10</a:t>
            </a: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6515CBC-9684-4093-A29F-A115ED4C6F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5656" y="268560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A0A763F6-AAE3-4B49-9898-91E3022F8F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554307"/>
              </p:ext>
            </p:extLst>
          </p:nvPr>
        </p:nvGraphicFramePr>
        <p:xfrm>
          <a:off x="676769" y="1227869"/>
          <a:ext cx="792088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20880">
                  <a:extLst>
                    <a:ext uri="{9D8B030D-6E8A-4147-A177-3AD203B41FA5}">
                      <a16:colId xmlns:a16="http://schemas.microsoft.com/office/drawing/2014/main" val="14258326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편마비</a:t>
                      </a:r>
                      <a:r>
                        <a:rPr lang="ko-KR" altLang="en-US" dirty="0"/>
                        <a:t> 재활 게임 특허 조사 </a:t>
                      </a:r>
                      <a:r>
                        <a:rPr lang="en-US" altLang="ko-KR" dirty="0"/>
                        <a:t>-&gt; 69</a:t>
                      </a:r>
                      <a:r>
                        <a:rPr lang="ko-KR" altLang="en-US" dirty="0"/>
                        <a:t>건 중 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건 중복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454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①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모바일 게임을 이용한 </a:t>
                      </a:r>
                      <a:r>
                        <a:rPr lang="ko-KR" altLang="en-US" dirty="0" err="1"/>
                        <a:t>상지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편마비</a:t>
                      </a:r>
                      <a:r>
                        <a:rPr lang="ko-KR" altLang="en-US" dirty="0"/>
                        <a:t> 재활 운동 시스템 및 재활 운동 방법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945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② 스마트 기기를 이용한 </a:t>
                      </a:r>
                      <a:r>
                        <a:rPr lang="ko-KR" altLang="en-US" dirty="0" err="1"/>
                        <a:t>편마비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환자용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상지</a:t>
                      </a:r>
                      <a:r>
                        <a:rPr lang="ko-KR" altLang="en-US" dirty="0"/>
                        <a:t> 재활 훈련 시스템 및 그 방법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896081"/>
                  </a:ext>
                </a:extLst>
              </a:tr>
            </a:tbl>
          </a:graphicData>
        </a:graphic>
      </p:graphicFrame>
      <p:sp>
        <p:nvSpPr>
          <p:cNvPr id="7" name="제목 6">
            <a:extLst>
              <a:ext uri="{FF2B5EF4-FFF2-40B4-BE49-F238E27FC236}">
                <a16:creationId xmlns:a16="http://schemas.microsoft.com/office/drawing/2014/main" id="{8ECBE811-B595-412D-A62A-BD95023A0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EB9F626-579B-4B90-8543-AF64ED42D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211" y="2543602"/>
            <a:ext cx="3076575" cy="35052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3F7F06A-4E90-489C-9F2B-7B56B8E65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996" y="2668293"/>
            <a:ext cx="2638425" cy="34004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C79E535-D1ED-4C31-B53B-F86AE59AB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92" y="2630192"/>
            <a:ext cx="3352800" cy="34766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EC9E8C-1B54-470F-8249-E2254ACF65CA}"/>
              </a:ext>
            </a:extLst>
          </p:cNvPr>
          <p:cNvSpPr txBox="1"/>
          <p:nvPr/>
        </p:nvSpPr>
        <p:spPr>
          <a:xfrm>
            <a:off x="352733" y="2685602"/>
            <a:ext cx="6480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BC7636-33B1-4DFB-9B06-D2B68E467F35}"/>
              </a:ext>
            </a:extLst>
          </p:cNvPr>
          <p:cNvSpPr txBox="1"/>
          <p:nvPr/>
        </p:nvSpPr>
        <p:spPr>
          <a:xfrm>
            <a:off x="5632385" y="2449450"/>
            <a:ext cx="6480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520373427"/>
      </p:ext>
    </p:extLst>
  </p:cSld>
  <p:clrMapOvr>
    <a:masterClrMapping/>
  </p:clrMapOvr>
  <p:transition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/>
          <a:lstStyle/>
          <a:p>
            <a:r>
              <a:rPr lang="en-US" altLang="ko-KR" dirty="0"/>
              <a:t>10</a:t>
            </a: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6515CBC-9684-4093-A29F-A115ED4C6F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5656" y="268560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A0A763F6-AAE3-4B49-9898-91E3022F8F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273491"/>
              </p:ext>
            </p:extLst>
          </p:nvPr>
        </p:nvGraphicFramePr>
        <p:xfrm>
          <a:off x="676769" y="1227868"/>
          <a:ext cx="7920880" cy="1644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20880">
                  <a:extLst>
                    <a:ext uri="{9D8B030D-6E8A-4147-A177-3AD203B41FA5}">
                      <a16:colId xmlns:a16="http://schemas.microsoft.com/office/drawing/2014/main" val="1425832649"/>
                    </a:ext>
                  </a:extLst>
                </a:gridCol>
              </a:tblGrid>
              <a:tr h="456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특허 회피 전략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454973"/>
                  </a:ext>
                </a:extLst>
              </a:tr>
              <a:tr h="912081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/>
                        <a:t>기존 제품들은 스틱의 조작에 의한 재활 운동의 따른 움직임을 받음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/>
                        <a:t>또한 상기 센서부에서 움직임 정보를 모바일 게임에 컨트롤 신호를 생성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dirty="0"/>
                        <a:t>-&gt; </a:t>
                      </a:r>
                      <a:r>
                        <a:rPr lang="ko-KR" altLang="en-US" dirty="0"/>
                        <a:t>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945969"/>
                  </a:ext>
                </a:extLst>
              </a:tr>
            </a:tbl>
          </a:graphicData>
        </a:graphic>
      </p:graphicFrame>
      <p:sp>
        <p:nvSpPr>
          <p:cNvPr id="7" name="제목 6">
            <a:extLst>
              <a:ext uri="{FF2B5EF4-FFF2-40B4-BE49-F238E27FC236}">
                <a16:creationId xmlns:a16="http://schemas.microsoft.com/office/drawing/2014/main" id="{8ECBE811-B595-412D-A62A-BD95023A0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EB9F626-579B-4B90-8543-AF64ED42D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216" y="3651897"/>
            <a:ext cx="1802382" cy="205348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3F7F06A-4E90-489C-9F2B-7B56B8E65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3534947"/>
            <a:ext cx="1684065" cy="217043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0465E89-1082-402D-8C62-901ED3AAD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96" y="3508688"/>
            <a:ext cx="2045886" cy="21214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468E052-AEE5-472E-BDCF-920EA7514E55}"/>
              </a:ext>
            </a:extLst>
          </p:cNvPr>
          <p:cNvSpPr txBox="1"/>
          <p:nvPr/>
        </p:nvSpPr>
        <p:spPr>
          <a:xfrm>
            <a:off x="352733" y="3533910"/>
            <a:ext cx="6480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897DE0-5E35-451F-88E9-16C804912231}"/>
              </a:ext>
            </a:extLst>
          </p:cNvPr>
          <p:cNvSpPr txBox="1"/>
          <p:nvPr/>
        </p:nvSpPr>
        <p:spPr>
          <a:xfrm>
            <a:off x="5868144" y="3472371"/>
            <a:ext cx="6480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933987392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기술 개발 과제의 목표 및 필요성</a:t>
            </a:r>
            <a:r>
              <a:rPr lang="en-US" altLang="ko-KR" dirty="0"/>
              <a:t>(1/12)</a:t>
            </a:r>
            <a:endParaRPr lang="ko-KR" altLang="en-US" dirty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/>
          <a:lstStyle/>
          <a:p>
            <a:r>
              <a:rPr lang="en-US" altLang="ko-KR" dirty="0"/>
              <a:t>2</a:t>
            </a:r>
          </a:p>
        </p:txBody>
      </p:sp>
      <p:sp>
        <p:nvSpPr>
          <p:cNvPr id="10" name="직사각형 9"/>
          <p:cNvSpPr/>
          <p:nvPr/>
        </p:nvSpPr>
        <p:spPr bwMode="auto">
          <a:xfrm>
            <a:off x="199042" y="1142984"/>
            <a:ext cx="4015768" cy="4286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가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. </a:t>
            </a: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개발 배경</a:t>
            </a: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50601" y="1700808"/>
            <a:ext cx="8715436" cy="171622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b="1" dirty="0"/>
              <a:t>-</a:t>
            </a:r>
            <a:r>
              <a:rPr lang="ko-KR" altLang="en-US" sz="1600" b="1" dirty="0"/>
              <a:t> 인구의 고령화 및 식습관의 변화로 뇌졸중 환자가 점점 증가하고 있다</a:t>
            </a:r>
            <a:r>
              <a:rPr lang="en-US" altLang="ko-KR" sz="1600" dirty="0"/>
              <a:t>.</a:t>
            </a:r>
            <a:r>
              <a:rPr lang="ko-KR" altLang="en-US" sz="1600" dirty="0"/>
              <a:t> 뇌졸중의 후유증으로 </a:t>
            </a:r>
            <a:r>
              <a:rPr lang="ko-KR" altLang="en-US" sz="1600" dirty="0" err="1"/>
              <a:t>상지</a:t>
            </a:r>
            <a:r>
              <a:rPr lang="ko-KR" altLang="en-US" sz="1600" dirty="0"/>
              <a:t> 기능 장애 및 편마비가 발생하는데</a:t>
            </a:r>
            <a:r>
              <a:rPr lang="en-US" altLang="ko-KR" sz="1600" dirty="0"/>
              <a:t> </a:t>
            </a:r>
            <a:r>
              <a:rPr lang="ko-KR" altLang="en-US" sz="1600" dirty="0"/>
              <a:t>약물치료로 호전되기는 어려워 현재는 </a:t>
            </a:r>
            <a:r>
              <a:rPr lang="ko-KR" altLang="en-US" sz="1600" dirty="0" err="1"/>
              <a:t>근육자극장치등</a:t>
            </a:r>
            <a:r>
              <a:rPr lang="ko-KR" altLang="en-US" sz="1600" dirty="0"/>
              <a:t> 재활치료를 통해서 치료를 하고 있다</a:t>
            </a:r>
            <a:r>
              <a:rPr lang="en-US" altLang="ko-KR" sz="1600" dirty="0"/>
              <a:t>. </a:t>
            </a:r>
            <a:r>
              <a:rPr lang="ko-KR" altLang="en-US" sz="1600" dirty="0"/>
              <a:t>하지만 기존의 재활치료장치 조차 환자의 맞게 설정하기 어렵고 단순 반복이기에 치료효과가 떨어지며 환자의 시간과 공간에 제약을 주게 된다</a:t>
            </a:r>
            <a:r>
              <a:rPr lang="en-US" altLang="ko-KR" sz="1600" dirty="0"/>
              <a:t>. </a:t>
            </a:r>
            <a:r>
              <a:rPr lang="ko-KR" altLang="en-US" sz="1600" dirty="0"/>
              <a:t>제안하는 사업은 재활치료에 </a:t>
            </a:r>
            <a:r>
              <a:rPr lang="en-US" altLang="ko-KR" sz="1600" dirty="0"/>
              <a:t>IoT</a:t>
            </a:r>
            <a:r>
              <a:rPr lang="ko-KR" altLang="en-US" sz="1600" dirty="0"/>
              <a:t>를 도입해 </a:t>
            </a:r>
            <a:r>
              <a:rPr lang="ko-KR" altLang="en-US" sz="1600" dirty="0" err="1"/>
              <a:t>편마비</a:t>
            </a:r>
            <a:r>
              <a:rPr lang="ko-KR" altLang="en-US" sz="1600" dirty="0"/>
              <a:t> 환자의 인지능력 훈련을 위한 인터페이스를 개발해 </a:t>
            </a:r>
            <a:r>
              <a:rPr lang="ko-KR" altLang="en-US" sz="1600" dirty="0" err="1"/>
              <a:t>시각성</a:t>
            </a:r>
            <a:r>
              <a:rPr lang="ko-KR" altLang="en-US" sz="1600" dirty="0"/>
              <a:t> 및 활동성이 확장되어 근육강화화 함께 더욱 효율적인 재활치료를 하고자 한다</a:t>
            </a:r>
            <a:r>
              <a:rPr lang="en-US" altLang="ko-KR" sz="1600" dirty="0"/>
              <a:t>.</a:t>
            </a:r>
            <a:endParaRPr lang="en-US" altLang="ko-KR" sz="1600" b="1" u="sng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977103" y="5868423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기존의 재활 치료 장치의 사용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620611-3022-4041-8F67-3AAB89CC3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9767" y="270035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_x396277040">
            <a:extLst>
              <a:ext uri="{FF2B5EF4-FFF2-40B4-BE49-F238E27FC236}">
                <a16:creationId xmlns:a16="http://schemas.microsoft.com/office/drawing/2014/main" id="{D3CDCD2E-7DA1-4AFC-A56A-D1651D384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03" y="4034693"/>
            <a:ext cx="8009994" cy="185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기술 개발 과제의 목표 및 필요성</a:t>
            </a:r>
            <a:r>
              <a:rPr lang="en-US" altLang="ko-KR" dirty="0"/>
              <a:t>(2/12)</a:t>
            </a:r>
            <a:endParaRPr lang="ko-KR" altLang="en-US" dirty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851920" y="6453336"/>
            <a:ext cx="1759927" cy="277664"/>
          </a:xfrm>
        </p:spPr>
        <p:txBody>
          <a:bodyPr/>
          <a:lstStyle/>
          <a:p>
            <a:r>
              <a:rPr lang="en-US" altLang="ko-KR" dirty="0"/>
              <a:t>3</a:t>
            </a:r>
          </a:p>
        </p:txBody>
      </p:sp>
      <p:sp>
        <p:nvSpPr>
          <p:cNvPr id="10" name="직사각형 9"/>
          <p:cNvSpPr/>
          <p:nvPr/>
        </p:nvSpPr>
        <p:spPr bwMode="auto">
          <a:xfrm>
            <a:off x="199042" y="1052736"/>
            <a:ext cx="8704958" cy="4286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나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. </a:t>
            </a: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필요성</a:t>
            </a: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14282" y="1556792"/>
            <a:ext cx="8715436" cy="20882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600" dirty="0"/>
              <a:t>건강보험심사평가원에 따르면 </a:t>
            </a:r>
            <a:r>
              <a:rPr lang="en-US" altLang="ko-KR" sz="1600" dirty="0"/>
              <a:t>2020</a:t>
            </a:r>
            <a:r>
              <a:rPr lang="ko-KR" altLang="en-US" sz="1600" dirty="0"/>
              <a:t>년 뇌졸중으로 병원을 찾은 환자는 </a:t>
            </a:r>
            <a:r>
              <a:rPr lang="en-US" altLang="ko-KR" sz="1600" dirty="0"/>
              <a:t>60</a:t>
            </a:r>
            <a:r>
              <a:rPr lang="ko-KR" altLang="en-US" sz="1600" dirty="0"/>
              <a:t>만 </a:t>
            </a:r>
            <a:r>
              <a:rPr lang="en-US" altLang="ko-KR" sz="1600" dirty="0"/>
              <a:t>7862</a:t>
            </a:r>
            <a:r>
              <a:rPr lang="ko-KR" altLang="en-US" sz="1600" dirty="0"/>
              <a:t>명으로 </a:t>
            </a:r>
            <a:r>
              <a:rPr lang="en-US" altLang="ko-KR" sz="1600" dirty="0"/>
              <a:t>2016</a:t>
            </a:r>
            <a:r>
              <a:rPr lang="ko-KR" altLang="en-US" sz="1600" dirty="0"/>
              <a:t>년 </a:t>
            </a:r>
            <a:r>
              <a:rPr lang="en-US" altLang="ko-KR" sz="1600" dirty="0"/>
              <a:t>57</a:t>
            </a:r>
            <a:r>
              <a:rPr lang="ko-KR" altLang="en-US" sz="1600" dirty="0"/>
              <a:t>만 </a:t>
            </a:r>
            <a:r>
              <a:rPr lang="en-US" altLang="ko-KR" sz="1600" dirty="0"/>
              <a:t>3379</a:t>
            </a:r>
            <a:r>
              <a:rPr lang="ko-KR" altLang="en-US" sz="1600" dirty="0"/>
              <a:t>명 대비 약 </a:t>
            </a:r>
            <a:r>
              <a:rPr lang="en-US" altLang="ko-KR" sz="1600" dirty="0"/>
              <a:t>6% </a:t>
            </a:r>
            <a:r>
              <a:rPr lang="ko-KR" altLang="en-US" sz="1600" dirty="0"/>
              <a:t>늘어났다고 함</a:t>
            </a:r>
            <a:r>
              <a:rPr lang="en-US" altLang="ko-KR" sz="1600" dirty="0"/>
              <a:t>. </a:t>
            </a:r>
            <a:r>
              <a:rPr lang="ko-KR" altLang="en-US" sz="1600" dirty="0"/>
              <a:t>계속적으로 뇌졸중 환자가 증가하는 추세에 있어 환자에 대한 치료 및 후유증으로 인한 재활 치료에 대한 필요성이 늘어나며 치료 기기에 대한 수요도 많아지고 있음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한국보건산업진흥원에 따르면 인구의 고령화와 만성질환자 증가로 인한 의료비 증가 등 사회 문제 해결을 위해 빅데이터</a:t>
            </a:r>
            <a:r>
              <a:rPr lang="en-US" altLang="ko-KR" sz="1600" dirty="0"/>
              <a:t>(</a:t>
            </a:r>
            <a:r>
              <a:rPr lang="en-US" altLang="ko-KR" sz="1600" dirty="0" err="1"/>
              <a:t>BigData</a:t>
            </a:r>
            <a:r>
              <a:rPr lang="en-US" altLang="ko-KR" sz="1600" dirty="0"/>
              <a:t>), </a:t>
            </a:r>
            <a:r>
              <a:rPr lang="ko-KR" altLang="en-US" sz="1600" dirty="0"/>
              <a:t>인공지능</a:t>
            </a:r>
            <a:r>
              <a:rPr lang="en-US" altLang="ko-KR" sz="1600" dirty="0"/>
              <a:t>(AI) </a:t>
            </a:r>
            <a:r>
              <a:rPr lang="ko-KR" altLang="en-US" sz="1600" dirty="0"/>
              <a:t>등 디지털 기술과 의료가 접목된 스마트 헬스 케어 산업이 확대되고 있어 혁신적인 의료기기 기술 개발에 대응하고</a:t>
            </a:r>
            <a:r>
              <a:rPr lang="en-US" altLang="ko-KR" sz="1600" dirty="0"/>
              <a:t>. </a:t>
            </a:r>
            <a:r>
              <a:rPr lang="ko-KR" altLang="en-US" sz="1600" dirty="0"/>
              <a:t>체계 확립과 산업 중요성이 증가하고있다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7ECF027-042B-4A81-BA2F-880B5F5885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0829" y="2992685"/>
            <a:ext cx="6635514" cy="24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_x396308648">
            <a:extLst>
              <a:ext uri="{FF2B5EF4-FFF2-40B4-BE49-F238E27FC236}">
                <a16:creationId xmlns:a16="http://schemas.microsoft.com/office/drawing/2014/main" id="{37815E58-C0B0-41F3-8E12-C3D0C8BCA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870803"/>
            <a:ext cx="4167932" cy="240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25A695A1-D9CD-4DFB-BDDC-3CBB2C4141FE}"/>
              </a:ext>
            </a:extLst>
          </p:cNvPr>
          <p:cNvGrpSpPr/>
          <p:nvPr/>
        </p:nvGrpSpPr>
        <p:grpSpPr>
          <a:xfrm>
            <a:off x="5724128" y="3817424"/>
            <a:ext cx="2737629" cy="2404221"/>
            <a:chOff x="4150827" y="725299"/>
            <a:chExt cx="2305581" cy="196547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3A26D8B-F8B6-4710-AC88-5BC0CDEACF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150827" y="725299"/>
              <a:ext cx="1602822" cy="1965471"/>
            </a:xfrm>
            <a:prstGeom prst="rect">
              <a:avLst/>
            </a:prstGeom>
          </p:spPr>
        </p:pic>
        <p:pic>
          <p:nvPicPr>
            <p:cNvPr id="21" name="그림 20" descr="활을사용하는현악기, 기타이(가) 표시된 사진&#10;&#10;자동 생성된 설명">
              <a:extLst>
                <a:ext uri="{FF2B5EF4-FFF2-40B4-BE49-F238E27FC236}">
                  <a16:creationId xmlns:a16="http://schemas.microsoft.com/office/drawing/2014/main" id="{A10F8D65-F744-4FFD-93AA-39EC5B66D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8375" y="1115490"/>
              <a:ext cx="908033" cy="1047424"/>
            </a:xfrm>
            <a:prstGeom prst="rect">
              <a:avLst/>
            </a:prstGeom>
          </p:spPr>
        </p:pic>
      </p:grpSp>
    </p:spTree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기술 개발 과제의 목표 및 필요성</a:t>
            </a:r>
            <a:r>
              <a:rPr lang="en-US" altLang="ko-KR" dirty="0"/>
              <a:t>(3/12)</a:t>
            </a:r>
            <a:endParaRPr lang="ko-KR" altLang="en-US" dirty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/>
          <a:lstStyle/>
          <a:p>
            <a:r>
              <a:rPr lang="en-US" altLang="ko-KR" dirty="0"/>
              <a:t>4</a:t>
            </a:r>
          </a:p>
        </p:txBody>
      </p:sp>
      <p:sp>
        <p:nvSpPr>
          <p:cNvPr id="10" name="직사각형 9"/>
          <p:cNvSpPr/>
          <p:nvPr/>
        </p:nvSpPr>
        <p:spPr bwMode="auto">
          <a:xfrm>
            <a:off x="199042" y="1142984"/>
            <a:ext cx="8704958" cy="4286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다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. </a:t>
            </a: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필요성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(</a:t>
            </a: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기존 재활 치료 제품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)</a:t>
            </a:r>
            <a:endParaRPr kumimoji="1" lang="ko-KR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286444" y="2564904"/>
            <a:ext cx="3637068" cy="243402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600" b="1" dirty="0"/>
              <a:t>기존 제품은 물리치료사가 단순히 </a:t>
            </a:r>
            <a:endParaRPr lang="en-US" altLang="ko-KR" sz="1600" b="1" dirty="0"/>
          </a:p>
          <a:p>
            <a:r>
              <a:rPr lang="ko-KR" altLang="en-US" sz="1600" b="1" dirty="0"/>
              <a:t>환자 상황에 맞게 수동적으로 조절하여 효과가 떨어짐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↓</a:t>
            </a:r>
            <a:endParaRPr kumimoji="0" lang="en-US" altLang="ko-KR" sz="1600" b="1" i="0" u="none" strike="noStrike" kern="1200" cap="none" spc="0" normalizeH="0" baseline="0" dirty="0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  <a:p>
            <a:endParaRPr lang="en-US" altLang="ko-KR" sz="1600" b="1" dirty="0"/>
          </a:p>
          <a:p>
            <a:r>
              <a:rPr lang="ko-KR" altLang="en-US" sz="1600" b="1" dirty="0"/>
              <a:t>지속적인 재활 치료 목적으로 사용하지만 환자에게 시간적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공간적 제약을 주게 됨</a:t>
            </a:r>
            <a:r>
              <a:rPr lang="en-US" altLang="ko-KR" sz="1600" b="1" dirty="0"/>
              <a:t>. </a:t>
            </a:r>
            <a:r>
              <a:rPr lang="ko-KR" altLang="en-US" sz="1600" b="1" dirty="0"/>
              <a:t>효율성이 떨어짐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↓</a:t>
            </a:r>
            <a:endParaRPr lang="en-US" altLang="ko-KR" sz="1600" b="1" dirty="0"/>
          </a:p>
        </p:txBody>
      </p:sp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12CE63C-2BCA-4462-800B-B0301F433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62682" y="2614438"/>
            <a:ext cx="87531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_x351015632">
            <a:extLst>
              <a:ext uri="{FF2B5EF4-FFF2-40B4-BE49-F238E27FC236}">
                <a16:creationId xmlns:a16="http://schemas.microsoft.com/office/drawing/2014/main" id="{8B9E68A3-1005-4D2F-87AD-F5BAB1C18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68" y="2078346"/>
            <a:ext cx="5136376" cy="3792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기술 개발 과제의 목표 및 필요성</a:t>
            </a:r>
            <a:r>
              <a:rPr lang="en-US" altLang="ko-KR" dirty="0"/>
              <a:t>(4/12)</a:t>
            </a:r>
            <a:endParaRPr lang="ko-KR" altLang="en-US" dirty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/>
          <a:lstStyle/>
          <a:p>
            <a:r>
              <a:rPr lang="en-US" altLang="ko-KR" dirty="0"/>
              <a:t>4</a:t>
            </a:r>
          </a:p>
        </p:txBody>
      </p:sp>
      <p:sp>
        <p:nvSpPr>
          <p:cNvPr id="10" name="직사각형 9"/>
          <p:cNvSpPr/>
          <p:nvPr/>
        </p:nvSpPr>
        <p:spPr bwMode="auto">
          <a:xfrm>
            <a:off x="199042" y="1142984"/>
            <a:ext cx="8704958" cy="4286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라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. </a:t>
            </a: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필요성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(</a:t>
            </a: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새로운 재활 치료 제품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)</a:t>
            </a:r>
            <a:endParaRPr kumimoji="1" lang="ko-KR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718048" y="5353444"/>
            <a:ext cx="3456384" cy="78868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600" b="1" dirty="0"/>
              <a:t>더 나은 치료 방식을 개발하고자 </a:t>
            </a:r>
            <a:endParaRPr lang="en-US" altLang="ko-KR" sz="1600" b="1" dirty="0"/>
          </a:p>
          <a:p>
            <a:r>
              <a:rPr lang="en-US" altLang="ko-KR" sz="1600" b="1" dirty="0"/>
              <a:t>RCA-10 </a:t>
            </a:r>
            <a:r>
              <a:rPr lang="ko-KR" altLang="en-US" sz="1600" b="1" dirty="0"/>
              <a:t>제품 개발을 목표로 함</a:t>
            </a:r>
            <a:endParaRPr lang="en-US" altLang="ko-KR" sz="1600" b="1" dirty="0"/>
          </a:p>
        </p:txBody>
      </p:sp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4B87F4C-A1A5-4488-860A-DF5C6EAF97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572599016">
            <a:extLst>
              <a:ext uri="{FF2B5EF4-FFF2-40B4-BE49-F238E27FC236}">
                <a16:creationId xmlns:a16="http://schemas.microsoft.com/office/drawing/2014/main" id="{14A9D499-D51D-456D-A0E7-884B905D1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34" y="1623848"/>
            <a:ext cx="8854763" cy="367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546413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기술 개발 과제의 목표 및 필요성</a:t>
            </a:r>
            <a:r>
              <a:rPr lang="en-US" altLang="ko-KR" dirty="0"/>
              <a:t>(5/12)</a:t>
            </a:r>
            <a:endParaRPr lang="ko-KR" altLang="en-US" dirty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 bwMode="auto">
          <a:xfrm>
            <a:off x="199042" y="1142984"/>
            <a:ext cx="1852678" cy="4286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마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. </a:t>
            </a: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개발 목표</a:t>
            </a: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14282" y="1643050"/>
            <a:ext cx="8715436" cy="207398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dirty="0"/>
              <a:t>-</a:t>
            </a:r>
            <a:r>
              <a:rPr lang="ko-KR" altLang="en-US" sz="1600" dirty="0"/>
              <a:t>기존의 </a:t>
            </a:r>
            <a:r>
              <a:rPr lang="ko-KR" altLang="en-US" sz="1600" dirty="0" err="1"/>
              <a:t>편마비</a:t>
            </a:r>
            <a:r>
              <a:rPr lang="ko-KR" altLang="en-US" sz="1600" dirty="0"/>
              <a:t> 재활 치료기인 </a:t>
            </a:r>
            <a:r>
              <a:rPr lang="en-US" altLang="ko-KR" sz="1600" dirty="0"/>
              <a:t>FES(</a:t>
            </a:r>
            <a:r>
              <a:rPr lang="ko-KR" altLang="en-US" sz="1600" dirty="0"/>
              <a:t>기능적 전기 자극장치</a:t>
            </a:r>
            <a:r>
              <a:rPr lang="en-US" altLang="ko-KR" sz="1600" dirty="0"/>
              <a:t>)</a:t>
            </a:r>
            <a:r>
              <a:rPr lang="ko-KR" altLang="en-US" sz="1600" dirty="0"/>
              <a:t>는 지속적인 재활 치료 목적에 있어서 물리치료사가 단순히 전기 자극기를 환자 상황에 맞게 수동적으로 조절하는 방식은 단순 반복하여 치료하기에</a:t>
            </a:r>
            <a:r>
              <a:rPr lang="en-US" altLang="ko-KR" sz="1600" dirty="0"/>
              <a:t>, </a:t>
            </a:r>
            <a:r>
              <a:rPr lang="ko-KR" altLang="en-US" sz="1600" dirty="0"/>
              <a:t>치료 효과가 떨어지며 환자의 시간과 공간에 제약을 주고 비활동적임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-RCA-10</a:t>
            </a:r>
            <a:r>
              <a:rPr lang="ko-KR" altLang="en-US" sz="1600" dirty="0"/>
              <a:t>은 기존 재활 치료기와 다르게 </a:t>
            </a:r>
            <a:r>
              <a:rPr lang="ko-KR" altLang="en-US" sz="1600" dirty="0" err="1"/>
              <a:t>상지</a:t>
            </a:r>
            <a:r>
              <a:rPr lang="ko-KR" altLang="en-US" sz="1600" dirty="0"/>
              <a:t> 근력 재활 훈련을 할 수 있는 </a:t>
            </a:r>
            <a:r>
              <a:rPr lang="en-US" altLang="ko-KR" sz="1600" dirty="0"/>
              <a:t>FES</a:t>
            </a:r>
            <a:r>
              <a:rPr lang="ko-KR" altLang="en-US" sz="1600" dirty="0"/>
              <a:t>와 </a:t>
            </a:r>
            <a:r>
              <a:rPr lang="en-US" altLang="ko-KR" sz="1600" dirty="0"/>
              <a:t>IoT </a:t>
            </a:r>
            <a:r>
              <a:rPr lang="ko-KR" altLang="en-US" sz="1600" dirty="0"/>
              <a:t>및 디스플레이를 연동한 인터페이스를 가진 제품으로 환자의 움직임에 의한 전기적 신호로 게임을 진행하며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시각성</a:t>
            </a:r>
            <a:r>
              <a:rPr lang="ko-KR" altLang="en-US" sz="1600" dirty="0"/>
              <a:t> 및 활동성이 확장되어 근육 강화와 함께 더욱 효율적인 재활 치료를 진행할 수 있음</a:t>
            </a:r>
            <a:r>
              <a:rPr lang="en-US" altLang="ko-KR" sz="1600" dirty="0"/>
              <a:t>.</a:t>
            </a:r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619672" y="3818384"/>
            <a:ext cx="59046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RCA-10</a:t>
            </a:r>
            <a:r>
              <a:rPr lang="ko-KR" altLang="en-US" dirty="0"/>
              <a:t> 구성도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사용자의 움직임을 인식하기 위한 생체 밴드</a:t>
            </a:r>
            <a:r>
              <a:rPr lang="en-US" altLang="ko-KR" dirty="0"/>
              <a:t>(MYO)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무선 통신 및 하드웨어 제어를 위한 </a:t>
            </a:r>
            <a:r>
              <a:rPr lang="en-US" altLang="ko-KR" dirty="0"/>
              <a:t>MCU</a:t>
            </a:r>
            <a:r>
              <a:rPr lang="ko-KR" altLang="en-US" dirty="0"/>
              <a:t>와 무선 통신 모듈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게임 훈련을 진행하기 위한 </a:t>
            </a:r>
            <a:r>
              <a:rPr lang="en-US" altLang="ko-KR" dirty="0"/>
              <a:t>LCD </a:t>
            </a:r>
            <a:r>
              <a:rPr lang="ko-KR" altLang="en-US" dirty="0"/>
              <a:t>모니터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게임을 하기 위한 조이스틱</a:t>
            </a:r>
            <a:r>
              <a:rPr lang="en-US" altLang="ko-KR" dirty="0"/>
              <a:t>(</a:t>
            </a:r>
            <a:r>
              <a:rPr lang="ko-KR" altLang="en-US" dirty="0"/>
              <a:t>무선연결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FES(</a:t>
            </a:r>
            <a:r>
              <a:rPr lang="ko-KR" altLang="en-US" dirty="0"/>
              <a:t>기능적 전기 자극 장치</a:t>
            </a:r>
            <a:r>
              <a:rPr lang="en-US" altLang="ko-KR" dirty="0"/>
              <a:t>) </a:t>
            </a:r>
            <a:r>
              <a:rPr lang="ko-KR" altLang="en-US" dirty="0"/>
              <a:t>저주파 치료기</a:t>
            </a:r>
            <a:endParaRPr lang="en-US" altLang="ko-KR" dirty="0"/>
          </a:p>
        </p:txBody>
      </p:sp>
      <p:sp>
        <p:nvSpPr>
          <p:cNvPr id="30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/>
          <a:lstStyle/>
          <a:p>
            <a:r>
              <a:rPr lang="en-US" altLang="ko-KR" dirty="0"/>
              <a:t>5</a:t>
            </a:r>
          </a:p>
        </p:txBody>
      </p:sp>
    </p:spTree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기술 개발 과제의 목표 및 필요성</a:t>
            </a:r>
            <a:r>
              <a:rPr lang="en-US" altLang="ko-KR" dirty="0"/>
              <a:t>(6/12)</a:t>
            </a:r>
            <a:endParaRPr lang="ko-KR" altLang="en-US" dirty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 bwMode="auto">
          <a:xfrm>
            <a:off x="199042" y="1142984"/>
            <a:ext cx="8704958" cy="4286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바</a:t>
            </a:r>
            <a:r>
              <a:rPr kumimoji="1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. </a:t>
            </a: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개발 범위 및 방법</a:t>
            </a: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757246" y="6453336"/>
            <a:ext cx="1759927" cy="277664"/>
          </a:xfrm>
        </p:spPr>
        <p:txBody>
          <a:bodyPr/>
          <a:lstStyle/>
          <a:p>
            <a:r>
              <a:rPr lang="en-US" altLang="ko-KR" dirty="0"/>
              <a:t>6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F50451D-B3B0-BF19-60EF-949ABB4EA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07" y="1673369"/>
            <a:ext cx="8679973" cy="444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74036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1_기본 디자인">
  <a:themeElements>
    <a:clrScheme name="보자기">
      <a:dk1>
        <a:sysClr val="windowText" lastClr="000000"/>
      </a:dk1>
      <a:lt1>
        <a:sysClr val="window" lastClr="FFFFFF"/>
      </a:lt1>
      <a:dk2>
        <a:srgbClr val="006270"/>
      </a:dk2>
      <a:lt2>
        <a:srgbClr val="FBFEC6"/>
      </a:lt2>
      <a:accent1>
        <a:srgbClr val="A0C435"/>
      </a:accent1>
      <a:accent2>
        <a:srgbClr val="F29F26"/>
      </a:accent2>
      <a:accent3>
        <a:srgbClr val="08BBDB"/>
      </a:accent3>
      <a:accent4>
        <a:srgbClr val="687CDD"/>
      </a:accent4>
      <a:accent5>
        <a:srgbClr val="28C874"/>
      </a:accent5>
      <a:accent6>
        <a:srgbClr val="E47963"/>
      </a:accent6>
      <a:hlink>
        <a:srgbClr val="64C143"/>
      </a:hlink>
      <a:folHlink>
        <a:srgbClr val="9A9A9A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DEBD"/>
        </a:solidFill>
        <a:ln w="9525" cap="flat" cmpd="sng" algn="ctr">
          <a:solidFill>
            <a:srgbClr val="FF99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DEBD"/>
        </a:solidFill>
        <a:ln w="9525" cap="flat" cmpd="sng" algn="ctr">
          <a:solidFill>
            <a:srgbClr val="FF99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12419</TotalTime>
  <Words>2251</Words>
  <Application>Microsoft Office PowerPoint</Application>
  <PresentationFormat>화면 슬라이드 쇼(4:3)</PresentationFormat>
  <Paragraphs>312</Paragraphs>
  <Slides>31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4" baseType="lpstr">
      <vt:lpstr>HCI Poppy</vt:lpstr>
      <vt:lpstr>HY견고딕</vt:lpstr>
      <vt:lpstr>굴림</vt:lpstr>
      <vt:lpstr>돋움</vt:lpstr>
      <vt:lpstr>맑은 고딕</vt:lpstr>
      <vt:lpstr>한양신명조</vt:lpstr>
      <vt:lpstr>한양중고딕</vt:lpstr>
      <vt:lpstr>한컴바탕</vt:lpstr>
      <vt:lpstr>함초롬바탕</vt:lpstr>
      <vt:lpstr>휴먼명조</vt:lpstr>
      <vt:lpstr>Arial</vt:lpstr>
      <vt:lpstr>Wingdings</vt:lpstr>
      <vt:lpstr>1_기본 디자인</vt:lpstr>
      <vt:lpstr>편마비 환자의 인지능력 훈련을 위한 인터페이스 개발 (RC-100)</vt:lpstr>
      <vt:lpstr>PowerPoint 프레젠테이션</vt:lpstr>
      <vt:lpstr>1. 회사소개 (1/1)</vt:lpstr>
      <vt:lpstr>2. 기술 개발 과제의 목표 및 필요성(1/12)</vt:lpstr>
      <vt:lpstr>2. 기술 개발 과제의 목표 및 필요성(2/12)</vt:lpstr>
      <vt:lpstr>2. 기술 개발 과제의 목표 및 필요성(3/12)</vt:lpstr>
      <vt:lpstr>2. 기술 개발 과제의 목표 및 필요성(4/12)</vt:lpstr>
      <vt:lpstr>2. 기술 개발 과제의 목표 및 필요성(5/12)</vt:lpstr>
      <vt:lpstr>2. 기술 개발 과제의 목표 및 필요성(6/12)</vt:lpstr>
      <vt:lpstr>2. 기술 개발 과제의 목표 및 필요성(7/12)</vt:lpstr>
      <vt:lpstr>2. 기술 개발 과제의 목표 및 필요성(8/12)</vt:lpstr>
      <vt:lpstr>2. 기술 개발 과제의 목표 및 필요성(8/12)</vt:lpstr>
      <vt:lpstr>2. 기술 개발 과제의 목표 및 필요성(8/12)</vt:lpstr>
      <vt:lpstr>2. 기술 개발 과제의 목표 및 필요성(8/12)</vt:lpstr>
      <vt:lpstr>2. 기술 개발 과제의 목표 및 필요성(8/12)</vt:lpstr>
      <vt:lpstr>2. 기술 개발 과제의 목표 및 필요성(9/12)</vt:lpstr>
      <vt:lpstr>2. 기술 개발 과제의 목표 및 필요성(10/12)</vt:lpstr>
      <vt:lpstr>2. 기술 개발 과제의 목표 및 필요성(11/12)</vt:lpstr>
      <vt:lpstr>2. 기술 개발 과제의 목표 및 필요성(11/12)</vt:lpstr>
      <vt:lpstr>2. 기술 개발 과제의 목표 및 필요성(11/12)</vt:lpstr>
      <vt:lpstr>2. 기술 개발 과제의 목표 및 필요성(11/12)</vt:lpstr>
      <vt:lpstr>2. 기술 개발 과제의 목표 및 필요성(12/12)</vt:lpstr>
      <vt:lpstr>2. 기술 개발 과제의 목표 및 필요성(12/12)</vt:lpstr>
      <vt:lpstr>2. 기술 개발 과제의 목표 및 필요성(12/12)</vt:lpstr>
      <vt:lpstr>3. 시장성 및 시장진출 전략(1/3)</vt:lpstr>
      <vt:lpstr>3. 시장성 및 시장진출 전략(2/3)</vt:lpstr>
      <vt:lpstr>3. 시장성 및 시장진출 전략(3/3)</vt:lpstr>
      <vt:lpstr>4. 신청 사유 및 지원 활용계획(1/2)</vt:lpstr>
      <vt:lpstr>4. 신청 사유 및 지원 활용계획(2/2)</vt:lpstr>
      <vt:lpstr>PowerPoint 프레젠테이션</vt:lpstr>
      <vt:lpstr>PowerPoint 프레젠테이션</vt:lpstr>
    </vt:vector>
  </TitlesOfParts>
  <Company>SeGyeSMT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RHG</dc:creator>
  <cp:lastModifiedBy>Nancy Wood</cp:lastModifiedBy>
  <cp:revision>897</cp:revision>
  <cp:lastPrinted>2020-06-10T06:35:57Z</cp:lastPrinted>
  <dcterms:created xsi:type="dcterms:W3CDTF">2011-07-04T00:28:04Z</dcterms:created>
  <dcterms:modified xsi:type="dcterms:W3CDTF">2022-12-30T14:00:35Z</dcterms:modified>
</cp:coreProperties>
</file>